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2"/>
  </p:notesMasterIdLst>
  <p:handoutMasterIdLst>
    <p:handoutMasterId r:id="rId83"/>
  </p:handoutMasterIdLst>
  <p:sldIdLst>
    <p:sldId id="256" r:id="rId2"/>
    <p:sldId id="392" r:id="rId3"/>
    <p:sldId id="257" r:id="rId4"/>
    <p:sldId id="258" r:id="rId5"/>
    <p:sldId id="261" r:id="rId6"/>
    <p:sldId id="262" r:id="rId7"/>
    <p:sldId id="311" r:id="rId8"/>
    <p:sldId id="402" r:id="rId9"/>
    <p:sldId id="401" r:id="rId10"/>
    <p:sldId id="404" r:id="rId11"/>
    <p:sldId id="403" r:id="rId12"/>
    <p:sldId id="405" r:id="rId13"/>
    <p:sldId id="331" r:id="rId14"/>
    <p:sldId id="259" r:id="rId15"/>
    <p:sldId id="312" r:id="rId16"/>
    <p:sldId id="330" r:id="rId17"/>
    <p:sldId id="329" r:id="rId18"/>
    <p:sldId id="333" r:id="rId19"/>
    <p:sldId id="334" r:id="rId20"/>
    <p:sldId id="335" r:id="rId21"/>
    <p:sldId id="336" r:id="rId22"/>
    <p:sldId id="406" r:id="rId23"/>
    <p:sldId id="260" r:id="rId24"/>
    <p:sldId id="408" r:id="rId25"/>
    <p:sldId id="409" r:id="rId26"/>
    <p:sldId id="420" r:id="rId27"/>
    <p:sldId id="410" r:id="rId28"/>
    <p:sldId id="411" r:id="rId29"/>
    <p:sldId id="412" r:id="rId30"/>
    <p:sldId id="421" r:id="rId31"/>
    <p:sldId id="413" r:id="rId32"/>
    <p:sldId id="422" r:id="rId33"/>
    <p:sldId id="414" r:id="rId34"/>
    <p:sldId id="429" r:id="rId35"/>
    <p:sldId id="430" r:id="rId36"/>
    <p:sldId id="431" r:id="rId37"/>
    <p:sldId id="415" r:id="rId38"/>
    <p:sldId id="432" r:id="rId39"/>
    <p:sldId id="434" r:id="rId40"/>
    <p:sldId id="416" r:id="rId41"/>
    <p:sldId id="435" r:id="rId42"/>
    <p:sldId id="433" r:id="rId43"/>
    <p:sldId id="417" r:id="rId44"/>
    <p:sldId id="436" r:id="rId45"/>
    <p:sldId id="418" r:id="rId46"/>
    <p:sldId id="437" r:id="rId47"/>
    <p:sldId id="438" r:id="rId48"/>
    <p:sldId id="439" r:id="rId49"/>
    <p:sldId id="419" r:id="rId50"/>
    <p:sldId id="440" r:id="rId51"/>
    <p:sldId id="441" r:id="rId52"/>
    <p:sldId id="407" r:id="rId53"/>
    <p:sldId id="346" r:id="rId54"/>
    <p:sldId id="361" r:id="rId55"/>
    <p:sldId id="344" r:id="rId56"/>
    <p:sldId id="423" r:id="rId57"/>
    <p:sldId id="358" r:id="rId58"/>
    <p:sldId id="345" r:id="rId59"/>
    <p:sldId id="347" r:id="rId60"/>
    <p:sldId id="442" r:id="rId61"/>
    <p:sldId id="443" r:id="rId62"/>
    <p:sldId id="444" r:id="rId63"/>
    <p:sldId id="452" r:id="rId64"/>
    <p:sldId id="451" r:id="rId65"/>
    <p:sldId id="453" r:id="rId66"/>
    <p:sldId id="445" r:id="rId67"/>
    <p:sldId id="446" r:id="rId68"/>
    <p:sldId id="447" r:id="rId69"/>
    <p:sldId id="448" r:id="rId70"/>
    <p:sldId id="449" r:id="rId71"/>
    <p:sldId id="450" r:id="rId72"/>
    <p:sldId id="454" r:id="rId73"/>
    <p:sldId id="455" r:id="rId74"/>
    <p:sldId id="456" r:id="rId75"/>
    <p:sldId id="457" r:id="rId76"/>
    <p:sldId id="458" r:id="rId77"/>
    <p:sldId id="424" r:id="rId78"/>
    <p:sldId id="425" r:id="rId79"/>
    <p:sldId id="426" r:id="rId80"/>
    <p:sldId id="427"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82"/>
    <p:restoredTop sz="94712"/>
  </p:normalViewPr>
  <p:slideViewPr>
    <p:cSldViewPr snapToGrid="0" snapToObjects="1">
      <p:cViewPr varScale="1">
        <p:scale>
          <a:sx n="101" d="100"/>
          <a:sy n="101" d="100"/>
        </p:scale>
        <p:origin x="760" y="192"/>
      </p:cViewPr>
      <p:guideLst/>
    </p:cSldViewPr>
  </p:slid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A0C4A-035D-F849-AE9B-5061782C04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BA76E-FC66-A749-BF40-8F5682C18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F462E-3B3F-2740-A7A5-EF9DCFF426BA}" type="datetimeFigureOut">
              <a:rPr lang="en-US" smtClean="0"/>
              <a:t>3/19/19</a:t>
            </a:fld>
            <a:endParaRPr lang="en-US"/>
          </a:p>
        </p:txBody>
      </p:sp>
      <p:sp>
        <p:nvSpPr>
          <p:cNvPr id="4" name="Footer Placeholder 3">
            <a:extLst>
              <a:ext uri="{FF2B5EF4-FFF2-40B4-BE49-F238E27FC236}">
                <a16:creationId xmlns:a16="http://schemas.microsoft.com/office/drawing/2014/main" id="{5E77F341-D1F6-8C43-BB59-3314C52601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1FEB8-2A52-6848-B6F6-79A1BE45AB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220E-69AA-EA4B-9E9A-32F54D48F69B}" type="slidenum">
              <a:rPr lang="en-US" smtClean="0"/>
              <a:t>‹#›</a:t>
            </a:fld>
            <a:endParaRPr lang="en-US"/>
          </a:p>
        </p:txBody>
      </p:sp>
    </p:spTree>
    <p:extLst>
      <p:ext uri="{BB962C8B-B14F-4D97-AF65-F5344CB8AC3E}">
        <p14:creationId xmlns:p14="http://schemas.microsoft.com/office/powerpoint/2010/main" val="255155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E5993-E962-314F-922D-09C00B8018FF}" type="datetimeFigureOut">
              <a:rPr lang="en-US" smtClean="0"/>
              <a:t>3/19/19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7EE90-AC1F-8749-AF8F-611491F29B58}" type="slidenum">
              <a:rPr lang="en-US" smtClean="0"/>
              <a:t>‹#›</a:t>
            </a:fld>
            <a:endParaRPr lang="en-US"/>
          </a:p>
        </p:txBody>
      </p:sp>
    </p:spTree>
    <p:extLst>
      <p:ext uri="{BB962C8B-B14F-4D97-AF65-F5344CB8AC3E}">
        <p14:creationId xmlns:p14="http://schemas.microsoft.com/office/powerpoint/2010/main" val="237903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75749C-D813-A541-AFF6-E0E709C1677A}" type="datetime1">
              <a:rPr lang="en-US" smtClean="0"/>
              <a:t>3/19/19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47BD9622-EAF0-4B44-878D-F1B5A9E888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4519" y="4595127"/>
            <a:ext cx="2847481" cy="2262873"/>
          </a:xfrm>
          <a:prstGeom prst="rect">
            <a:avLst/>
          </a:prstGeom>
        </p:spPr>
      </p:pic>
    </p:spTree>
    <p:extLst>
      <p:ext uri="{BB962C8B-B14F-4D97-AF65-F5344CB8AC3E}">
        <p14:creationId xmlns:p14="http://schemas.microsoft.com/office/powerpoint/2010/main" val="38222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2CAE-D587-2B42-A820-7DC5AFD79821}" type="datetime1">
              <a:rPr lang="en-US" smtClean="0"/>
              <a:t>3/19/19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61D03BE8-5AEE-5242-87F1-DC35DBE3D5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63009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3EC91-870B-F045-83B9-A90AD7B133B4}" type="datetime1">
              <a:rPr lang="en-US" smtClean="0"/>
              <a:t>3/19/19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9C52C7B2-C61D-2642-895F-FDD68D8809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0680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1B43-FB2F-BF44-8571-8949917BA74D}" type="datetime1">
              <a:rPr lang="en-US" smtClean="0"/>
              <a:t>3/19/19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B9FD3254-2232-664B-94FC-D1CCFCB3DA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70713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8F2BC-0E0D-CB45-BFB8-B1CE361DBACE}" type="datetime1">
              <a:rPr lang="en-US" smtClean="0"/>
              <a:t>3/19/19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725FCF10-C620-C348-A3EE-DACBDBE5B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792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E0991-E64A-0A43-B09D-7644253DA61C}" type="datetime1">
              <a:rPr lang="en-US" smtClean="0"/>
              <a:t>3/19/19</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A37631D9-A066-BF46-B5AE-1495DAA8B4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30944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9D6CD-6096-D743-83B6-9C21BBF7AA7F}" type="datetime1">
              <a:rPr lang="en-US" smtClean="0"/>
              <a:t>3/19/19</a:t>
            </a:fld>
            <a:endParaRPr lang="en-US"/>
          </a:p>
        </p:txBody>
      </p:sp>
      <p:sp>
        <p:nvSpPr>
          <p:cNvPr id="8" name="Footer Placeholder 7"/>
          <p:cNvSpPr>
            <a:spLocks noGrp="1"/>
          </p:cNvSpPr>
          <p:nvPr>
            <p:ph type="ftr" sz="quarter" idx="11"/>
          </p:nvPr>
        </p:nvSpPr>
        <p:spPr/>
        <p:txBody>
          <a:bodyPr/>
          <a:lstStyle/>
          <a:p>
            <a:r>
              <a:rPr lang="en-US" dirty="0"/>
              <a:t>Tactical Computing Laboratories</a:t>
            </a:r>
          </a:p>
        </p:txBody>
      </p:sp>
      <p:sp>
        <p:nvSpPr>
          <p:cNvPr id="9" name="Slide Number Placeholder 8"/>
          <p:cNvSpPr>
            <a:spLocks noGrp="1"/>
          </p:cNvSpPr>
          <p:nvPr>
            <p:ph type="sldNum" sz="quarter" idx="12"/>
          </p:nvPr>
        </p:nvSpPr>
        <p:spPr/>
        <p:txBody>
          <a:bodyPr/>
          <a:lstStyle/>
          <a:p>
            <a:fld id="{BF141BA7-22A9-FB4B-9A91-D638BB38F485}" type="slidenum">
              <a:rPr lang="en-US" smtClean="0"/>
              <a:t>‹#›</a:t>
            </a:fld>
            <a:endParaRPr lang="en-US"/>
          </a:p>
        </p:txBody>
      </p:sp>
      <p:pic>
        <p:nvPicPr>
          <p:cNvPr id="10" name="Picture 9">
            <a:extLst>
              <a:ext uri="{FF2B5EF4-FFF2-40B4-BE49-F238E27FC236}">
                <a16:creationId xmlns:a16="http://schemas.microsoft.com/office/drawing/2014/main" id="{7641C591-56CB-584C-B22D-D7930A2A9F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85655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DA997-4B2F-9F47-8DFD-B28EFC01BE1F}" type="datetime1">
              <a:rPr lang="en-US" smtClean="0"/>
              <a:t>3/19/19</a:t>
            </a:fld>
            <a:endParaRPr lang="en-US"/>
          </a:p>
        </p:txBody>
      </p:sp>
      <p:sp>
        <p:nvSpPr>
          <p:cNvPr id="4" name="Footer Placeholder 3"/>
          <p:cNvSpPr>
            <a:spLocks noGrp="1"/>
          </p:cNvSpPr>
          <p:nvPr>
            <p:ph type="ftr" sz="quarter" idx="11"/>
          </p:nvPr>
        </p:nvSpPr>
        <p:spPr/>
        <p:txBody>
          <a:bodyPr/>
          <a:lstStyle/>
          <a:p>
            <a:r>
              <a:rPr lang="en-US" dirty="0"/>
              <a:t>Tactical Computing Laboratories</a:t>
            </a:r>
          </a:p>
        </p:txBody>
      </p:sp>
      <p:sp>
        <p:nvSpPr>
          <p:cNvPr id="5" name="Slide Number Placeholder 4"/>
          <p:cNvSpPr>
            <a:spLocks noGrp="1"/>
          </p:cNvSpPr>
          <p:nvPr>
            <p:ph type="sldNum" sz="quarter" idx="12"/>
          </p:nvPr>
        </p:nvSpPr>
        <p:spPr/>
        <p:txBody>
          <a:bodyPr/>
          <a:lstStyle/>
          <a:p>
            <a:fld id="{BF141BA7-22A9-FB4B-9A91-D638BB38F485}" type="slidenum">
              <a:rPr lang="en-US" smtClean="0"/>
              <a:t>‹#›</a:t>
            </a:fld>
            <a:endParaRPr lang="en-US"/>
          </a:p>
        </p:txBody>
      </p:sp>
      <p:pic>
        <p:nvPicPr>
          <p:cNvPr id="6" name="Picture 5">
            <a:extLst>
              <a:ext uri="{FF2B5EF4-FFF2-40B4-BE49-F238E27FC236}">
                <a16:creationId xmlns:a16="http://schemas.microsoft.com/office/drawing/2014/main" id="{07FED855-EDEB-3046-80C9-3E3CC8607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1704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7B195-DDF7-0D4C-AFF9-525BB5227ADC}" type="datetime1">
              <a:rPr lang="en-US" smtClean="0"/>
              <a:t>3/19/19</a:t>
            </a:fld>
            <a:endParaRPr lang="en-US"/>
          </a:p>
        </p:txBody>
      </p:sp>
      <p:sp>
        <p:nvSpPr>
          <p:cNvPr id="3" name="Footer Placeholder 2"/>
          <p:cNvSpPr>
            <a:spLocks noGrp="1"/>
          </p:cNvSpPr>
          <p:nvPr>
            <p:ph type="ftr" sz="quarter" idx="11"/>
          </p:nvPr>
        </p:nvSpPr>
        <p:spPr/>
        <p:txBody>
          <a:bodyPr/>
          <a:lstStyle/>
          <a:p>
            <a:r>
              <a:rPr lang="en-US" dirty="0"/>
              <a:t>Tactical Computing Laboratories</a:t>
            </a:r>
          </a:p>
        </p:txBody>
      </p:sp>
      <p:sp>
        <p:nvSpPr>
          <p:cNvPr id="4" name="Slide Number Placeholder 3"/>
          <p:cNvSpPr>
            <a:spLocks noGrp="1"/>
          </p:cNvSpPr>
          <p:nvPr>
            <p:ph type="sldNum" sz="quarter" idx="12"/>
          </p:nvPr>
        </p:nvSpPr>
        <p:spPr/>
        <p:txBody>
          <a:bodyPr/>
          <a:lstStyle/>
          <a:p>
            <a:fld id="{BF141BA7-22A9-FB4B-9A91-D638BB38F485}" type="slidenum">
              <a:rPr lang="en-US" smtClean="0"/>
              <a:t>‹#›</a:t>
            </a:fld>
            <a:endParaRPr lang="en-US"/>
          </a:p>
        </p:txBody>
      </p:sp>
      <p:pic>
        <p:nvPicPr>
          <p:cNvPr id="5" name="Picture 4">
            <a:extLst>
              <a:ext uri="{FF2B5EF4-FFF2-40B4-BE49-F238E27FC236}">
                <a16:creationId xmlns:a16="http://schemas.microsoft.com/office/drawing/2014/main" id="{8BAE4CAD-CD4C-6747-A2A7-935206E4C6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16276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C4D72D-DC2E-7F4D-B137-3B335F9D8B92}" type="datetime1">
              <a:rPr lang="en-US" smtClean="0"/>
              <a:t>3/19/19</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04661502-5958-A14C-9127-3245450DA6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83095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C307A9-1BDC-E340-8DF6-54487D3BF7EA}" type="datetime1">
              <a:rPr lang="en-US" smtClean="0"/>
              <a:t>3/19/19</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CF7D1458-210D-1842-B21E-A21B0C6F5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9605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408AA-0BFA-D047-99E2-C9895342493A}" type="datetime1">
              <a:rPr lang="en-US" smtClean="0"/>
              <a:t>3/19/19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Tactical Computing Laboratories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41BA7-22A9-FB4B-9A91-D638BB38F485}" type="slidenum">
              <a:rPr lang="en-US" smtClean="0"/>
              <a:t>‹#›</a:t>
            </a:fld>
            <a:endParaRPr lang="en-US"/>
          </a:p>
        </p:txBody>
      </p:sp>
    </p:spTree>
    <p:extLst>
      <p:ext uri="{BB962C8B-B14F-4D97-AF65-F5344CB8AC3E}">
        <p14:creationId xmlns:p14="http://schemas.microsoft.com/office/powerpoint/2010/main" val="26786853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vm.org/docs/Passes.html#licm-loop-invariant-code-motion" TargetMode="External"/><Relationship Id="rId2" Type="http://schemas.openxmlformats.org/officeDocument/2006/relationships/hyperlink" Target="https://llvm.org/docs/Passes.html#simplifycfg-simplify-the-cfg"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www.systemarchitect.tech/index.php/stonecutter-language-spe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codedocs.xyz/opensocsysarch/CoreGen/group__StoneCutter.html"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opensocsysarch/CoreGenTutorial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www.systemarchitect.tech/index.php/stonecutter-language-spec/" TargetMode="External"/><Relationship Id="rId2" Type="http://schemas.openxmlformats.org/officeDocument/2006/relationships/hyperlink" Target="http://www.systemarchitect.tech/" TargetMode="External"/><Relationship Id="rId1" Type="http://schemas.openxmlformats.org/officeDocument/2006/relationships/slideLayout" Target="../slideLayouts/slideLayout2.xml"/><Relationship Id="rId5" Type="http://schemas.openxmlformats.org/officeDocument/2006/relationships/hyperlink" Target="https://github.com/opensocsysarch/CoreGenTutorials" TargetMode="External"/><Relationship Id="rId4" Type="http://schemas.openxmlformats.org/officeDocument/2006/relationships/hyperlink" Target="http://www.systemarchitect.tech/index.php/tutorial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opensocsysarch/CoreGen" TargetMode="External"/><Relationship Id="rId7" Type="http://schemas.openxmlformats.org/officeDocument/2006/relationships/hyperlink" Target="https://github.com/opensocsysarch/SystemArchitectRelease" TargetMode="External"/><Relationship Id="rId2" Type="http://schemas.openxmlformats.org/officeDocument/2006/relationships/hyperlink" Target="https://github.com/opensocsysarch" TargetMode="External"/><Relationship Id="rId1" Type="http://schemas.openxmlformats.org/officeDocument/2006/relationships/slideLayout" Target="../slideLayouts/slideLayout2.xml"/><Relationship Id="rId6" Type="http://schemas.openxmlformats.org/officeDocument/2006/relationships/hyperlink" Target="https://github.com/opensysarch/StoneCutterLanguageSpec" TargetMode="External"/><Relationship Id="rId5" Type="http://schemas.openxmlformats.org/officeDocument/2006/relationships/hyperlink" Target="https://github.com/opensocsysarch/CoreGenIRSpec" TargetMode="External"/><Relationship Id="rId4" Type="http://schemas.openxmlformats.org/officeDocument/2006/relationships/hyperlink" Target="https://github.com/opensocsysarch/CoreGenPor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systemarchitect.tech/index.php/lis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4512-8184-4D4F-A0DE-518F63218922}"/>
              </a:ext>
            </a:extLst>
          </p:cNvPr>
          <p:cNvSpPr>
            <a:spLocks noGrp="1"/>
          </p:cNvSpPr>
          <p:nvPr>
            <p:ph type="ctrTitle"/>
          </p:nvPr>
        </p:nvSpPr>
        <p:spPr>
          <a:xfrm>
            <a:off x="1524000" y="1122363"/>
            <a:ext cx="9144000" cy="2387600"/>
          </a:xfrm>
        </p:spPr>
        <p:txBody>
          <a:bodyPr/>
          <a:lstStyle/>
          <a:p>
            <a:r>
              <a:rPr lang="en-US" dirty="0"/>
              <a:t>Design Concepts with System Architect: Level 2</a:t>
            </a:r>
          </a:p>
        </p:txBody>
      </p:sp>
      <p:sp>
        <p:nvSpPr>
          <p:cNvPr id="3" name="Subtitle 2">
            <a:extLst>
              <a:ext uri="{FF2B5EF4-FFF2-40B4-BE49-F238E27FC236}">
                <a16:creationId xmlns:a16="http://schemas.microsoft.com/office/drawing/2014/main" id="{6AA96288-658F-8D4F-8616-59E901F11B40}"/>
              </a:ext>
            </a:extLst>
          </p:cNvPr>
          <p:cNvSpPr>
            <a:spLocks noGrp="1"/>
          </p:cNvSpPr>
          <p:nvPr>
            <p:ph type="subTitle" idx="1"/>
          </p:nvPr>
        </p:nvSpPr>
        <p:spPr>
          <a:xfrm>
            <a:off x="1524000" y="3602038"/>
            <a:ext cx="9144000" cy="1655762"/>
          </a:xfrm>
        </p:spPr>
        <p:txBody>
          <a:bodyPr/>
          <a:lstStyle/>
          <a:p>
            <a:r>
              <a:rPr lang="en-US" dirty="0"/>
              <a:t>John Leidel</a:t>
            </a:r>
          </a:p>
          <a:p>
            <a:r>
              <a:rPr lang="en-US" dirty="0"/>
              <a:t>Chief Scientist, Tactical Computing Laboratories</a:t>
            </a:r>
          </a:p>
          <a:p>
            <a:r>
              <a:rPr lang="en-US" dirty="0" err="1"/>
              <a:t>ver</a:t>
            </a:r>
            <a:r>
              <a:rPr lang="en-US" dirty="0"/>
              <a:t> 2019.03.19</a:t>
            </a:r>
          </a:p>
        </p:txBody>
      </p:sp>
      <p:sp>
        <p:nvSpPr>
          <p:cNvPr id="4" name="Footer Placeholder 3">
            <a:extLst>
              <a:ext uri="{FF2B5EF4-FFF2-40B4-BE49-F238E27FC236}">
                <a16:creationId xmlns:a16="http://schemas.microsoft.com/office/drawing/2014/main" id="{908ADF67-0957-D74F-9088-434E514C7C6E}"/>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07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LLVM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CFGSimplicationPass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Performs dead code elimination and basic block merging</a:t>
            </a:r>
          </a:p>
          <a:p>
            <a:r>
              <a:rPr lang="en-US" dirty="0"/>
              <a:t>Removes basic blocks with no predecessors</a:t>
            </a:r>
          </a:p>
          <a:p>
            <a:r>
              <a:rPr lang="en-US" dirty="0"/>
              <a:t>Merges basic blocks with simple control flows</a:t>
            </a:r>
          </a:p>
          <a:p>
            <a:r>
              <a:rPr lang="en-US" dirty="0"/>
              <a:t>Eliminates PHI nodes for basic blocks with single predecessors</a:t>
            </a:r>
          </a:p>
          <a:p>
            <a:r>
              <a:rPr lang="en-US" dirty="0"/>
              <a:t>Eliminates basic blocks with only unconditional branches</a:t>
            </a:r>
          </a:p>
          <a:p>
            <a:r>
              <a:rPr lang="en-US" dirty="0">
                <a:hlinkClick r:id="rId2"/>
              </a:rPr>
              <a:t>https://llvm.org/docs/Passes.html#simplifycfg-simplify-the-cfg</a:t>
            </a:r>
            <a:endParaRPr lang="en-US" dirty="0"/>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LICMPass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Performs “Loop Invariant Code Motion”</a:t>
            </a:r>
          </a:p>
          <a:p>
            <a:r>
              <a:rPr lang="en-US" dirty="0"/>
              <a:t>Attempts to remove code from loop bodies</a:t>
            </a:r>
          </a:p>
          <a:p>
            <a:r>
              <a:rPr lang="en-US" dirty="0"/>
              <a:t>”Hoists” or “Sinks” unnecessary code out of loops in order to minimize redundant operations</a:t>
            </a:r>
          </a:p>
          <a:p>
            <a:r>
              <a:rPr lang="en-US" dirty="0"/>
              <a:t>Will reduce downstream size of iterative loop circuits</a:t>
            </a:r>
          </a:p>
          <a:p>
            <a:r>
              <a:rPr lang="en-US" dirty="0">
                <a:hlinkClick r:id="rId3"/>
              </a:rPr>
              <a:t>https://llvm.org/docs/Passes.html#licm-loop-invariant-code-motion</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6406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Safety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FieldIO</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Walks all the statements that write to an output value</a:t>
            </a:r>
          </a:p>
          <a:p>
            <a:r>
              <a:rPr lang="en-US" dirty="0"/>
              <a:t>Ensures that these output values are permissible output fields</a:t>
            </a:r>
          </a:p>
          <a:p>
            <a:r>
              <a:rPr lang="en-US" dirty="0"/>
              <a:t>The following values/fields are ALWAYS read-only</a:t>
            </a:r>
          </a:p>
          <a:p>
            <a:pPr lvl="1"/>
            <a:r>
              <a:rPr lang="en-US" dirty="0"/>
              <a:t>Instruction encoding fields</a:t>
            </a:r>
          </a:p>
          <a:p>
            <a:pPr lvl="1"/>
            <a:r>
              <a:rPr lang="en-US" dirty="0"/>
              <a:t>Immediate value fields</a:t>
            </a:r>
          </a:p>
          <a:p>
            <a:r>
              <a:rPr lang="en-US" dirty="0"/>
              <a:t>Flags the issues and halts compilation</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IOWarn</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Examines the entire set of I/O statements in an instruction definition</a:t>
            </a:r>
          </a:p>
          <a:p>
            <a:r>
              <a:rPr lang="en-US" dirty="0"/>
              <a:t>Determines if the user is performing “rogue” I/O’s</a:t>
            </a:r>
          </a:p>
          <a:p>
            <a:r>
              <a:rPr lang="en-US" dirty="0"/>
              <a:t>Rogue I/O’s are reading/writing registers that aren’t included in the instruction format</a:t>
            </a:r>
          </a:p>
          <a:p>
            <a:r>
              <a:rPr lang="en-US" dirty="0"/>
              <a:t>The downstream effect is additional data paths in order to provide I/O capability to additional register files</a:t>
            </a:r>
          </a:p>
          <a:p>
            <a:r>
              <a:rPr lang="en-US" dirty="0"/>
              <a:t>Warns user of rogue I/O’s, but does not prevent code generation</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35141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PipeBuilder</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0000" lnSpcReduction="20000"/>
          </a:bodyPr>
          <a:lstStyle/>
          <a:p>
            <a:r>
              <a:rPr lang="en-US" dirty="0"/>
              <a:t>Whole ISA pipeline optimization</a:t>
            </a:r>
          </a:p>
          <a:p>
            <a:r>
              <a:rPr lang="en-US" dirty="0"/>
              <a:t>Examines all instruction implementations and records the set of operations required to implement the entire ISA</a:t>
            </a:r>
          </a:p>
          <a:p>
            <a:pPr lvl="1"/>
            <a:r>
              <a:rPr lang="en-US" dirty="0"/>
              <a:t>I/O’s (sequential and parallel)</a:t>
            </a:r>
          </a:p>
          <a:p>
            <a:pPr lvl="1"/>
            <a:r>
              <a:rPr lang="en-US" dirty="0"/>
              <a:t>Arithmetic</a:t>
            </a:r>
          </a:p>
          <a:p>
            <a:pPr lvl="1"/>
            <a:r>
              <a:rPr lang="en-US" dirty="0"/>
              <a:t>Flow Control</a:t>
            </a:r>
          </a:p>
          <a:p>
            <a:r>
              <a:rPr lang="en-US" dirty="0"/>
              <a:t>Constructs a corollary map across instructions in order to group like operations</a:t>
            </a:r>
          </a:p>
          <a:p>
            <a:r>
              <a:rPr lang="en-US" dirty="0"/>
              <a:t>Required control signals are subsequently generated during code generation</a:t>
            </a:r>
          </a:p>
          <a:p>
            <a:r>
              <a:rPr lang="en-US" dirty="0"/>
              <a:t>**Future language support for explicit pipeline construction</a:t>
            </a:r>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a:t>test</a:t>
            </a:r>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0000" lnSpcReduction="20000"/>
          </a:bodyPr>
          <a:lstStyle/>
          <a:p>
            <a:r>
              <a:rPr lang="en-US" dirty="0"/>
              <a:t>test</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60122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20E4-975F-1E4F-BEFB-96680812B809}"/>
              </a:ext>
            </a:extLst>
          </p:cNvPr>
          <p:cNvSpPr>
            <a:spLocks noGrp="1"/>
          </p:cNvSpPr>
          <p:nvPr>
            <p:ph type="title"/>
          </p:nvPr>
        </p:nvSpPr>
        <p:spPr/>
        <p:txBody>
          <a:bodyPr/>
          <a:lstStyle/>
          <a:p>
            <a:r>
              <a:rPr lang="en-US" dirty="0" err="1"/>
              <a:t>StoneCutter</a:t>
            </a:r>
            <a:r>
              <a:rPr lang="en-US" dirty="0"/>
              <a:t> Language Specification</a:t>
            </a:r>
          </a:p>
        </p:txBody>
      </p:sp>
      <p:sp>
        <p:nvSpPr>
          <p:cNvPr id="3" name="Content Placeholder 2">
            <a:extLst>
              <a:ext uri="{FF2B5EF4-FFF2-40B4-BE49-F238E27FC236}">
                <a16:creationId xmlns:a16="http://schemas.microsoft.com/office/drawing/2014/main" id="{ECAB590B-5B43-534A-9E80-2A5AF822193B}"/>
              </a:ext>
            </a:extLst>
          </p:cNvPr>
          <p:cNvSpPr>
            <a:spLocks noGrp="1"/>
          </p:cNvSpPr>
          <p:nvPr>
            <p:ph idx="1"/>
          </p:nvPr>
        </p:nvSpPr>
        <p:spPr/>
        <p:txBody>
          <a:bodyPr>
            <a:normAutofit fontScale="92500" lnSpcReduction="10000"/>
          </a:bodyPr>
          <a:lstStyle/>
          <a:p>
            <a:r>
              <a:rPr lang="en-US" dirty="0"/>
              <a:t>Language spec is governed in the same manner as source code development</a:t>
            </a:r>
          </a:p>
          <a:p>
            <a:pPr lvl="1"/>
            <a:r>
              <a:rPr lang="en-US" dirty="0"/>
              <a:t>Changes to the spec must be received in the form of pull requests on </a:t>
            </a:r>
            <a:r>
              <a:rPr lang="en-US" dirty="0" err="1"/>
              <a:t>Github</a:t>
            </a:r>
            <a:endParaRPr lang="en-US" dirty="0"/>
          </a:p>
          <a:p>
            <a:pPr lvl="1"/>
            <a:r>
              <a:rPr lang="en-US" dirty="0"/>
              <a:t>Adjacent pull requests (that include all the necessary tests) must also exist in </a:t>
            </a:r>
            <a:r>
              <a:rPr lang="en-US" dirty="0" err="1"/>
              <a:t>StoneCutter</a:t>
            </a:r>
            <a:r>
              <a:rPr lang="en-US" dirty="0"/>
              <a:t> tree</a:t>
            </a:r>
          </a:p>
          <a:p>
            <a:pPr lvl="1"/>
            <a:r>
              <a:rPr lang="en-US" dirty="0"/>
              <a:t>NO changes to the spec are accepted without support in </a:t>
            </a:r>
            <a:r>
              <a:rPr lang="en-US" dirty="0" err="1"/>
              <a:t>StoneCutter</a:t>
            </a:r>
            <a:endParaRPr lang="en-US" dirty="0"/>
          </a:p>
          <a:p>
            <a:endParaRPr lang="en-US" dirty="0"/>
          </a:p>
          <a:p>
            <a:r>
              <a:rPr lang="en-US" dirty="0"/>
              <a:t>Entire language spec is documented with examples</a:t>
            </a:r>
          </a:p>
          <a:p>
            <a:endParaRPr lang="en-US" dirty="0"/>
          </a:p>
          <a:p>
            <a:r>
              <a:rPr lang="en-US" dirty="0"/>
              <a:t>Latest revision:</a:t>
            </a:r>
          </a:p>
          <a:p>
            <a:pPr lvl="1"/>
            <a:r>
              <a:rPr lang="en-US" dirty="0">
                <a:hlinkClick r:id="rId2"/>
              </a:rPr>
              <a:t>http://www.systemarchitect.tech/index.php/stonecutter-language-spec/</a:t>
            </a: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23AC7C8C-8D55-204D-8D9A-2274401E80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316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Tool Infrastructure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Tools/API Interfaces for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12152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Up Arrow 52">
            <a:extLst>
              <a:ext uri="{FF2B5EF4-FFF2-40B4-BE49-F238E27FC236}">
                <a16:creationId xmlns:a16="http://schemas.microsoft.com/office/drawing/2014/main" id="{B8359114-35E8-294D-AC7A-1532FAB0A636}"/>
              </a:ext>
            </a:extLst>
          </p:cNvPr>
          <p:cNvSpPr/>
          <p:nvPr/>
        </p:nvSpPr>
        <p:spPr>
          <a:xfrm>
            <a:off x="9402347" y="4158585"/>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a:extLst>
              <a:ext uri="{FF2B5EF4-FFF2-40B4-BE49-F238E27FC236}">
                <a16:creationId xmlns:a16="http://schemas.microsoft.com/office/drawing/2014/main" id="{5C452607-3A91-5C4C-83D1-5C28CEADD42E}"/>
              </a:ext>
            </a:extLst>
          </p:cNvPr>
          <p:cNvSpPr/>
          <p:nvPr/>
        </p:nvSpPr>
        <p:spPr>
          <a:xfrm>
            <a:off x="7168750" y="4164244"/>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78915-980D-9448-A9DE-2F4AFCB35202}"/>
              </a:ext>
            </a:extLst>
          </p:cNvPr>
          <p:cNvSpPr>
            <a:spLocks noGrp="1"/>
          </p:cNvSpPr>
          <p:nvPr>
            <p:ph type="title"/>
          </p:nvPr>
        </p:nvSpPr>
        <p:spPr/>
        <p:txBody>
          <a:bodyPr/>
          <a:lstStyle/>
          <a:p>
            <a:r>
              <a:rPr lang="en-US" dirty="0" err="1"/>
              <a:t>StoneCutter</a:t>
            </a:r>
            <a:r>
              <a:rPr lang="en-US" dirty="0"/>
              <a:t> Tool/API Infrastructure</a:t>
            </a:r>
          </a:p>
        </p:txBody>
      </p:sp>
      <p:sp>
        <p:nvSpPr>
          <p:cNvPr id="7" name="Content Placeholder 6">
            <a:extLst>
              <a:ext uri="{FF2B5EF4-FFF2-40B4-BE49-F238E27FC236}">
                <a16:creationId xmlns:a16="http://schemas.microsoft.com/office/drawing/2014/main" id="{FC0610FF-7D8A-974E-8FDF-77B4670FD253}"/>
              </a:ext>
            </a:extLst>
          </p:cNvPr>
          <p:cNvSpPr>
            <a:spLocks noGrp="1"/>
          </p:cNvSpPr>
          <p:nvPr>
            <p:ph sz="half" idx="1"/>
          </p:nvPr>
        </p:nvSpPr>
        <p:spPr/>
        <p:txBody>
          <a:bodyPr>
            <a:normAutofit fontScale="85000" lnSpcReduction="20000"/>
          </a:bodyPr>
          <a:lstStyle/>
          <a:p>
            <a:r>
              <a:rPr lang="en-US" dirty="0"/>
              <a:t>Infrastructure/compiler implemented as a compiler linked against LLVM libs</a:t>
            </a:r>
          </a:p>
          <a:p>
            <a:pPr lvl="1"/>
            <a:r>
              <a:rPr lang="en-US" dirty="0" err="1"/>
              <a:t>libSCComp</a:t>
            </a:r>
            <a:endParaRPr lang="en-US" dirty="0"/>
          </a:p>
          <a:p>
            <a:pPr lvl="2"/>
            <a:r>
              <a:rPr lang="en-US" dirty="0"/>
              <a:t>Language frontend</a:t>
            </a:r>
          </a:p>
          <a:p>
            <a:pPr lvl="2"/>
            <a:r>
              <a:rPr lang="en-US" dirty="0"/>
              <a:t>Custom passes</a:t>
            </a:r>
          </a:p>
          <a:p>
            <a:pPr lvl="2"/>
            <a:r>
              <a:rPr lang="en-US" dirty="0" err="1"/>
              <a:t>Intrinsics</a:t>
            </a:r>
            <a:endParaRPr lang="en-US" dirty="0"/>
          </a:p>
          <a:p>
            <a:pPr lvl="2"/>
            <a:r>
              <a:rPr lang="en-US" dirty="0"/>
              <a:t>Chisel code generation</a:t>
            </a:r>
          </a:p>
          <a:p>
            <a:r>
              <a:rPr lang="en-US" dirty="0"/>
              <a:t>Entire API interface is documented via </a:t>
            </a:r>
            <a:r>
              <a:rPr lang="en-US" dirty="0" err="1"/>
              <a:t>Doxygen</a:t>
            </a:r>
            <a:r>
              <a:rPr lang="en-US" dirty="0"/>
              <a:t>:</a:t>
            </a:r>
          </a:p>
          <a:p>
            <a:pPr lvl="1"/>
            <a:r>
              <a:rPr lang="en-US" dirty="0">
                <a:hlinkClick r:id="rId2"/>
              </a:rPr>
              <a:t>https://codedocs.xyz/opensocsysarch/CoreGen/group__StoneCutter.html</a:t>
            </a:r>
            <a:endParaRPr lang="en-US" dirty="0"/>
          </a:p>
          <a:p>
            <a:r>
              <a:rPr lang="en-US" dirty="0"/>
              <a:t>User-facing tools include a command line interface and GUI</a:t>
            </a:r>
          </a:p>
          <a:p>
            <a:pPr lvl="1"/>
            <a:r>
              <a:rPr lang="en-US" dirty="0"/>
              <a:t>Command Line: SCCOMP</a:t>
            </a:r>
          </a:p>
          <a:p>
            <a:pPr lvl="1"/>
            <a:r>
              <a:rPr lang="en-US" dirty="0"/>
              <a:t>GUI: </a:t>
            </a:r>
            <a:r>
              <a:rPr lang="en-US" dirty="0" err="1"/>
              <a:t>CoreGenPortal</a:t>
            </a:r>
            <a:endParaRPr lang="en-US" dirty="0"/>
          </a:p>
        </p:txBody>
      </p:sp>
      <p:sp>
        <p:nvSpPr>
          <p:cNvPr id="4" name="Footer Placeholder 3">
            <a:extLst>
              <a:ext uri="{FF2B5EF4-FFF2-40B4-BE49-F238E27FC236}">
                <a16:creationId xmlns:a16="http://schemas.microsoft.com/office/drawing/2014/main" id="{AF026E7C-4953-504B-AC6B-D26CAB3A72EB}"/>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6777F5EB-054A-4A42-A5C0-B7873890E58B}"/>
              </a:ext>
            </a:extLst>
          </p:cNvPr>
          <p:cNvSpPr/>
          <p:nvPr/>
        </p:nvSpPr>
        <p:spPr>
          <a:xfrm>
            <a:off x="6019800" y="1265822"/>
            <a:ext cx="6052751" cy="311609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StoneCutter</a:t>
            </a:r>
            <a:r>
              <a:rPr lang="en-US" dirty="0">
                <a:solidFill>
                  <a:schemeClr val="tx1"/>
                </a:solidFill>
              </a:rPr>
              <a:t> Infrastructure</a:t>
            </a:r>
          </a:p>
          <a:p>
            <a:endParaRPr lang="en-US" dirty="0">
              <a:solidFill>
                <a:schemeClr val="tx1"/>
              </a:solidFill>
            </a:endParaRPr>
          </a:p>
        </p:txBody>
      </p:sp>
      <p:sp>
        <p:nvSpPr>
          <p:cNvPr id="12" name="Rectangle 11">
            <a:extLst>
              <a:ext uri="{FF2B5EF4-FFF2-40B4-BE49-F238E27FC236}">
                <a16:creationId xmlns:a16="http://schemas.microsoft.com/office/drawing/2014/main" id="{9546CFDD-34C3-2944-A1A6-B774F2595F08}"/>
              </a:ext>
            </a:extLst>
          </p:cNvPr>
          <p:cNvSpPr/>
          <p:nvPr/>
        </p:nvSpPr>
        <p:spPr>
          <a:xfrm>
            <a:off x="6095999" y="3701204"/>
            <a:ext cx="5908590" cy="5189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libsccomp</a:t>
            </a:r>
            <a:endParaRPr lang="en-US" sz="1400" dirty="0">
              <a:solidFill>
                <a:schemeClr val="tx1"/>
              </a:solidFill>
            </a:endParaRPr>
          </a:p>
        </p:txBody>
      </p:sp>
      <p:sp>
        <p:nvSpPr>
          <p:cNvPr id="13" name="Rectangle 12">
            <a:extLst>
              <a:ext uri="{FF2B5EF4-FFF2-40B4-BE49-F238E27FC236}">
                <a16:creationId xmlns:a16="http://schemas.microsoft.com/office/drawing/2014/main" id="{5752F6CD-C5DD-9444-B5A3-4105CF03E886}"/>
              </a:ext>
            </a:extLst>
          </p:cNvPr>
          <p:cNvSpPr/>
          <p:nvPr/>
        </p:nvSpPr>
        <p:spPr>
          <a:xfrm>
            <a:off x="10761704" y="1610139"/>
            <a:ext cx="1242884" cy="158771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LLVM Libs</a:t>
            </a:r>
          </a:p>
        </p:txBody>
      </p:sp>
      <p:cxnSp>
        <p:nvCxnSpPr>
          <p:cNvPr id="23" name="Elbow Connector 22">
            <a:extLst>
              <a:ext uri="{FF2B5EF4-FFF2-40B4-BE49-F238E27FC236}">
                <a16:creationId xmlns:a16="http://schemas.microsoft.com/office/drawing/2014/main" id="{534E4F17-87A9-0E47-830D-7BEB4F4644F9}"/>
              </a:ext>
            </a:extLst>
          </p:cNvPr>
          <p:cNvCxnSpPr>
            <a:cxnSpLocks/>
            <a:stCxn id="13" idx="2"/>
            <a:endCxn id="12" idx="0"/>
          </p:cNvCxnSpPr>
          <p:nvPr/>
        </p:nvCxnSpPr>
        <p:spPr>
          <a:xfrm rot="5400000">
            <a:off x="9965044" y="2283102"/>
            <a:ext cx="503352" cy="233285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9C550A-4D47-A24D-940D-E594CAC4D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8348" y="4834235"/>
            <a:ext cx="1691224" cy="1275807"/>
          </a:xfrm>
          <a:prstGeom prst="rect">
            <a:avLst/>
          </a:prstGeom>
        </p:spPr>
      </p:pic>
      <p:sp>
        <p:nvSpPr>
          <p:cNvPr id="50" name="TextBox 49">
            <a:extLst>
              <a:ext uri="{FF2B5EF4-FFF2-40B4-BE49-F238E27FC236}">
                <a16:creationId xmlns:a16="http://schemas.microsoft.com/office/drawing/2014/main" id="{44C34C15-EB88-264B-9D52-46F1ED71282D}"/>
              </a:ext>
            </a:extLst>
          </p:cNvPr>
          <p:cNvSpPr txBox="1"/>
          <p:nvPr/>
        </p:nvSpPr>
        <p:spPr>
          <a:xfrm>
            <a:off x="6884355" y="6081991"/>
            <a:ext cx="1559209" cy="369332"/>
          </a:xfrm>
          <a:prstGeom prst="rect">
            <a:avLst/>
          </a:prstGeom>
          <a:noFill/>
        </p:spPr>
        <p:txBody>
          <a:bodyPr wrap="none" rtlCol="0">
            <a:spAutoFit/>
          </a:bodyPr>
          <a:lstStyle/>
          <a:p>
            <a:r>
              <a:rPr lang="en-US" dirty="0" err="1"/>
              <a:t>CoreGenPortal</a:t>
            </a:r>
            <a:endParaRPr lang="en-US" dirty="0"/>
          </a:p>
        </p:txBody>
      </p:sp>
      <p:sp>
        <p:nvSpPr>
          <p:cNvPr id="51" name="TextBox 50">
            <a:extLst>
              <a:ext uri="{FF2B5EF4-FFF2-40B4-BE49-F238E27FC236}">
                <a16:creationId xmlns:a16="http://schemas.microsoft.com/office/drawing/2014/main" id="{62ECDECE-F5B4-FE4C-8A3A-EDDF70A5602E}"/>
              </a:ext>
            </a:extLst>
          </p:cNvPr>
          <p:cNvSpPr txBox="1"/>
          <p:nvPr/>
        </p:nvSpPr>
        <p:spPr>
          <a:xfrm>
            <a:off x="9526366" y="6451323"/>
            <a:ext cx="1003352" cy="369332"/>
          </a:xfrm>
          <a:prstGeom prst="rect">
            <a:avLst/>
          </a:prstGeom>
          <a:noFill/>
        </p:spPr>
        <p:txBody>
          <a:bodyPr wrap="none" rtlCol="0">
            <a:spAutoFit/>
          </a:bodyPr>
          <a:lstStyle/>
          <a:p>
            <a:r>
              <a:rPr lang="en-US" dirty="0"/>
              <a:t>SCCOMP</a:t>
            </a:r>
          </a:p>
        </p:txBody>
      </p:sp>
      <p:pic>
        <p:nvPicPr>
          <p:cNvPr id="2" name="Picture 1">
            <a:extLst>
              <a:ext uri="{FF2B5EF4-FFF2-40B4-BE49-F238E27FC236}">
                <a16:creationId xmlns:a16="http://schemas.microsoft.com/office/drawing/2014/main" id="{2C4723E9-2EB8-134B-B91F-F4DD36E54919}"/>
              </a:ext>
            </a:extLst>
          </p:cNvPr>
          <p:cNvPicPr>
            <a:picLocks noChangeAspect="1"/>
          </p:cNvPicPr>
          <p:nvPr/>
        </p:nvPicPr>
        <p:blipFill>
          <a:blip r:embed="rId4"/>
          <a:stretch>
            <a:fillRect/>
          </a:stretch>
        </p:blipFill>
        <p:spPr>
          <a:xfrm>
            <a:off x="8895188" y="5150618"/>
            <a:ext cx="1866516" cy="1239993"/>
          </a:xfrm>
          <a:prstGeom prst="rect">
            <a:avLst/>
          </a:prstGeom>
        </p:spPr>
      </p:pic>
      <p:sp>
        <p:nvSpPr>
          <p:cNvPr id="34" name="Rectangle 33">
            <a:extLst>
              <a:ext uri="{FF2B5EF4-FFF2-40B4-BE49-F238E27FC236}">
                <a16:creationId xmlns:a16="http://schemas.microsoft.com/office/drawing/2014/main" id="{CB3A576F-F3D3-EA41-9A53-CC13CB924B22}"/>
              </a:ext>
            </a:extLst>
          </p:cNvPr>
          <p:cNvSpPr/>
          <p:nvPr/>
        </p:nvSpPr>
        <p:spPr>
          <a:xfrm>
            <a:off x="9698901" y="2678868"/>
            <a:ext cx="987512"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Chisel</a:t>
            </a:r>
          </a:p>
          <a:p>
            <a:pPr algn="ctr"/>
            <a:r>
              <a:rPr lang="en-US" sz="1400" dirty="0" err="1">
                <a:solidFill>
                  <a:schemeClr val="tx1"/>
                </a:solidFill>
              </a:rPr>
              <a:t>Codegen</a:t>
            </a:r>
            <a:endParaRPr lang="en-US" sz="1400" dirty="0">
              <a:solidFill>
                <a:schemeClr val="tx1"/>
              </a:solidFill>
            </a:endParaRPr>
          </a:p>
        </p:txBody>
      </p:sp>
      <p:sp>
        <p:nvSpPr>
          <p:cNvPr id="38" name="Rectangle 37">
            <a:extLst>
              <a:ext uri="{FF2B5EF4-FFF2-40B4-BE49-F238E27FC236}">
                <a16:creationId xmlns:a16="http://schemas.microsoft.com/office/drawing/2014/main" id="{B980F2AD-48F8-FB4E-B2FB-3324B400AE0E}"/>
              </a:ext>
            </a:extLst>
          </p:cNvPr>
          <p:cNvSpPr/>
          <p:nvPr/>
        </p:nvSpPr>
        <p:spPr>
          <a:xfrm>
            <a:off x="6095999"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Passes</a:t>
            </a:r>
          </a:p>
        </p:txBody>
      </p:sp>
      <p:sp>
        <p:nvSpPr>
          <p:cNvPr id="41" name="Rectangle 40">
            <a:extLst>
              <a:ext uri="{FF2B5EF4-FFF2-40B4-BE49-F238E27FC236}">
                <a16:creationId xmlns:a16="http://schemas.microsoft.com/office/drawing/2014/main" id="{CA10388F-D57F-DC45-B30A-BA5EDF00EC37}"/>
              </a:ext>
            </a:extLst>
          </p:cNvPr>
          <p:cNvSpPr/>
          <p:nvPr/>
        </p:nvSpPr>
        <p:spPr>
          <a:xfrm>
            <a:off x="8541821" y="2678868"/>
            <a:ext cx="1099489"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Parser/</a:t>
            </a:r>
            <a:r>
              <a:rPr lang="en-US" sz="1400" dirty="0" err="1">
                <a:solidFill>
                  <a:schemeClr val="tx1"/>
                </a:solidFill>
              </a:rPr>
              <a:t>Lexer</a:t>
            </a:r>
            <a:endParaRPr lang="en-US" sz="1400" dirty="0">
              <a:solidFill>
                <a:schemeClr val="tx1"/>
              </a:solidFill>
            </a:endParaRPr>
          </a:p>
        </p:txBody>
      </p:sp>
      <p:sp>
        <p:nvSpPr>
          <p:cNvPr id="42" name="Rectangle 41">
            <a:extLst>
              <a:ext uri="{FF2B5EF4-FFF2-40B4-BE49-F238E27FC236}">
                <a16:creationId xmlns:a16="http://schemas.microsoft.com/office/drawing/2014/main" id="{4F0321E3-A9B2-B14C-A8EF-E16B5CE06DCB}"/>
              </a:ext>
            </a:extLst>
          </p:cNvPr>
          <p:cNvSpPr/>
          <p:nvPr/>
        </p:nvSpPr>
        <p:spPr>
          <a:xfrm>
            <a:off x="7307240"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a:t>
            </a:r>
            <a:r>
              <a:rPr lang="en-US" sz="1400" dirty="0" err="1">
                <a:solidFill>
                  <a:schemeClr val="tx1"/>
                </a:solidFill>
              </a:rPr>
              <a:t>Intrinsics</a:t>
            </a:r>
            <a:endParaRPr lang="en-US" sz="1400" dirty="0">
              <a:solidFill>
                <a:schemeClr val="tx1"/>
              </a:solidFill>
            </a:endParaRPr>
          </a:p>
        </p:txBody>
      </p:sp>
      <p:cxnSp>
        <p:nvCxnSpPr>
          <p:cNvPr id="43" name="Elbow Connector 42">
            <a:extLst>
              <a:ext uri="{FF2B5EF4-FFF2-40B4-BE49-F238E27FC236}">
                <a16:creationId xmlns:a16="http://schemas.microsoft.com/office/drawing/2014/main" id="{400A83F5-6FE4-7048-8ADF-26123015691A}"/>
              </a:ext>
            </a:extLst>
          </p:cNvPr>
          <p:cNvCxnSpPr>
            <a:cxnSpLocks/>
            <a:stCxn id="34" idx="2"/>
            <a:endCxn id="12" idx="0"/>
          </p:cNvCxnSpPr>
          <p:nvPr/>
        </p:nvCxnSpPr>
        <p:spPr>
          <a:xfrm rot="5400000">
            <a:off x="9369800" y="2878347"/>
            <a:ext cx="503352" cy="1142363"/>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4EDB7B80-E5B7-7645-8878-66C2EF8D9401}"/>
              </a:ext>
            </a:extLst>
          </p:cNvPr>
          <p:cNvCxnSpPr>
            <a:cxnSpLocks/>
            <a:stCxn id="41" idx="2"/>
            <a:endCxn id="12" idx="0"/>
          </p:cNvCxnSpPr>
          <p:nvPr/>
        </p:nvCxnSpPr>
        <p:spPr>
          <a:xfrm rot="5400000">
            <a:off x="8819254" y="3428892"/>
            <a:ext cx="503352" cy="4127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8C85A4F-C27E-A24F-B7C0-1381B3E952F8}"/>
              </a:ext>
            </a:extLst>
          </p:cNvPr>
          <p:cNvCxnSpPr>
            <a:cxnSpLocks/>
            <a:stCxn id="42" idx="2"/>
            <a:endCxn id="12" idx="0"/>
          </p:cNvCxnSpPr>
          <p:nvPr/>
        </p:nvCxnSpPr>
        <p:spPr>
          <a:xfrm rot="16200000" flipH="1">
            <a:off x="8219760" y="2870669"/>
            <a:ext cx="497659" cy="116340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E897CD6-7FDF-A24C-83D5-F463FE232969}"/>
              </a:ext>
            </a:extLst>
          </p:cNvPr>
          <p:cNvCxnSpPr>
            <a:cxnSpLocks/>
            <a:stCxn id="38" idx="2"/>
            <a:endCxn id="12" idx="0"/>
          </p:cNvCxnSpPr>
          <p:nvPr/>
        </p:nvCxnSpPr>
        <p:spPr>
          <a:xfrm rot="16200000" flipH="1">
            <a:off x="7614140" y="2265049"/>
            <a:ext cx="497659" cy="2374650"/>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2198E81-28A3-B14B-8CB6-3E6E58EBDC11}"/>
              </a:ext>
            </a:extLst>
          </p:cNvPr>
          <p:cNvGrpSpPr/>
          <p:nvPr/>
        </p:nvGrpSpPr>
        <p:grpSpPr>
          <a:xfrm>
            <a:off x="6105938" y="1745911"/>
            <a:ext cx="856821" cy="591488"/>
            <a:chOff x="6095999" y="1726361"/>
            <a:chExt cx="856821" cy="591488"/>
          </a:xfrm>
        </p:grpSpPr>
        <p:sp>
          <p:nvSpPr>
            <p:cNvPr id="56" name="Rectangle 55">
              <a:extLst>
                <a:ext uri="{FF2B5EF4-FFF2-40B4-BE49-F238E27FC236}">
                  <a16:creationId xmlns:a16="http://schemas.microsoft.com/office/drawing/2014/main" id="{58EC22D1-B36D-9140-BC0B-F6DA4355CE3A}"/>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7" name="Rectangle 56">
              <a:extLst>
                <a:ext uri="{FF2B5EF4-FFF2-40B4-BE49-F238E27FC236}">
                  <a16:creationId xmlns:a16="http://schemas.microsoft.com/office/drawing/2014/main" id="{E0032452-26B3-F548-BDF6-4B6FF5A52F95}"/>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8" name="Rectangle 57">
              <a:extLst>
                <a:ext uri="{FF2B5EF4-FFF2-40B4-BE49-F238E27FC236}">
                  <a16:creationId xmlns:a16="http://schemas.microsoft.com/office/drawing/2014/main" id="{5DA1B091-AD54-BF4D-AE71-4015D871432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9" name="Rectangle 58">
              <a:extLst>
                <a:ext uri="{FF2B5EF4-FFF2-40B4-BE49-F238E27FC236}">
                  <a16:creationId xmlns:a16="http://schemas.microsoft.com/office/drawing/2014/main" id="{56DF324A-E85B-AB44-A0CB-FAEF86D85C9E}"/>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0" name="Rectangle 59">
              <a:extLst>
                <a:ext uri="{FF2B5EF4-FFF2-40B4-BE49-F238E27FC236}">
                  <a16:creationId xmlns:a16="http://schemas.microsoft.com/office/drawing/2014/main" id="{FD94C1BB-0E38-7B40-8AC1-49ACC1E0BB79}"/>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grpSp>
      <p:cxnSp>
        <p:nvCxnSpPr>
          <p:cNvPr id="61" name="Elbow Connector 60">
            <a:extLst>
              <a:ext uri="{FF2B5EF4-FFF2-40B4-BE49-F238E27FC236}">
                <a16:creationId xmlns:a16="http://schemas.microsoft.com/office/drawing/2014/main" id="{365CC1C8-36F3-E04A-B92F-7614E8CF53D3}"/>
              </a:ext>
            </a:extLst>
          </p:cNvPr>
          <p:cNvCxnSpPr>
            <a:cxnSpLocks/>
            <a:stCxn id="60" idx="2"/>
            <a:endCxn id="38" idx="0"/>
          </p:cNvCxnSpPr>
          <p:nvPr/>
        </p:nvCxnSpPr>
        <p:spPr>
          <a:xfrm rot="16200000" flipH="1">
            <a:off x="6500709" y="2509626"/>
            <a:ext cx="347162" cy="2707"/>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8243DD9-8FE5-F242-9D23-75BDAF59DD17}"/>
              </a:ext>
            </a:extLst>
          </p:cNvPr>
          <p:cNvGrpSpPr/>
          <p:nvPr/>
        </p:nvGrpSpPr>
        <p:grpSpPr>
          <a:xfrm>
            <a:off x="7321615" y="1752326"/>
            <a:ext cx="856821" cy="591488"/>
            <a:chOff x="6095999" y="1726361"/>
            <a:chExt cx="856821" cy="591488"/>
          </a:xfrm>
        </p:grpSpPr>
        <p:sp>
          <p:nvSpPr>
            <p:cNvPr id="64" name="Rectangle 63">
              <a:extLst>
                <a:ext uri="{FF2B5EF4-FFF2-40B4-BE49-F238E27FC236}">
                  <a16:creationId xmlns:a16="http://schemas.microsoft.com/office/drawing/2014/main" id="{67DE0C03-3510-754F-930F-D0D3B645299D}"/>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5" name="Rectangle 64">
              <a:extLst>
                <a:ext uri="{FF2B5EF4-FFF2-40B4-BE49-F238E27FC236}">
                  <a16:creationId xmlns:a16="http://schemas.microsoft.com/office/drawing/2014/main" id="{8AE21B24-6763-3F43-B032-D7BA26B0BE27}"/>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6" name="Rectangle 65">
              <a:extLst>
                <a:ext uri="{FF2B5EF4-FFF2-40B4-BE49-F238E27FC236}">
                  <a16:creationId xmlns:a16="http://schemas.microsoft.com/office/drawing/2014/main" id="{5CEEE197-1737-0049-9586-DEE85C0E0DC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7" name="Rectangle 66">
              <a:extLst>
                <a:ext uri="{FF2B5EF4-FFF2-40B4-BE49-F238E27FC236}">
                  <a16:creationId xmlns:a16="http://schemas.microsoft.com/office/drawing/2014/main" id="{08E1D066-4EE6-1042-8D87-30100072963A}"/>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8" name="Rectangle 67">
              <a:extLst>
                <a:ext uri="{FF2B5EF4-FFF2-40B4-BE49-F238E27FC236}">
                  <a16:creationId xmlns:a16="http://schemas.microsoft.com/office/drawing/2014/main" id="{B2D3AF09-F020-6145-A487-A81245FA784F}"/>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Intrin</a:t>
              </a:r>
              <a:endParaRPr lang="en-US" sz="1400" dirty="0">
                <a:solidFill>
                  <a:schemeClr val="tx1"/>
                </a:solidFill>
              </a:endParaRPr>
            </a:p>
          </p:txBody>
        </p:sp>
      </p:grpSp>
      <p:cxnSp>
        <p:nvCxnSpPr>
          <p:cNvPr id="69" name="Elbow Connector 68">
            <a:extLst>
              <a:ext uri="{FF2B5EF4-FFF2-40B4-BE49-F238E27FC236}">
                <a16:creationId xmlns:a16="http://schemas.microsoft.com/office/drawing/2014/main" id="{30234A7F-AF45-DF43-86C0-684D531F0716}"/>
              </a:ext>
            </a:extLst>
          </p:cNvPr>
          <p:cNvCxnSpPr>
            <a:cxnSpLocks/>
            <a:stCxn id="68" idx="2"/>
            <a:endCxn id="42" idx="0"/>
          </p:cNvCxnSpPr>
          <p:nvPr/>
        </p:nvCxnSpPr>
        <p:spPr>
          <a:xfrm rot="5400000">
            <a:off x="7717377" y="2513323"/>
            <a:ext cx="340747" cy="172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6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Graphical Interface: </a:t>
            </a:r>
            <a:r>
              <a:rPr lang="en-US" i="1" dirty="0" err="1"/>
              <a:t>CoreGenPortal</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normAutofit fontScale="92500" lnSpcReduction="20000"/>
          </a:bodyPr>
          <a:lstStyle/>
          <a:p>
            <a:r>
              <a:rPr lang="en-US" dirty="0" err="1"/>
              <a:t>CoreGenPortal</a:t>
            </a:r>
            <a:r>
              <a:rPr lang="en-US" dirty="0"/>
              <a:t> is the primary graphical interface within System Architect</a:t>
            </a:r>
          </a:p>
          <a:p>
            <a:r>
              <a:rPr lang="en-US" dirty="0"/>
              <a:t>Written in C++</a:t>
            </a:r>
          </a:p>
          <a:p>
            <a:r>
              <a:rPr lang="en-US" dirty="0"/>
              <a:t>Graphics are handled via </a:t>
            </a:r>
            <a:r>
              <a:rPr lang="en-US" dirty="0" err="1"/>
              <a:t>wxWidgets</a:t>
            </a:r>
            <a:endParaRPr lang="en-US" dirty="0"/>
          </a:p>
          <a:p>
            <a:pPr lvl="1"/>
            <a:r>
              <a:rPr lang="en-US" dirty="0"/>
              <a:t>Currently cross platform support for Linux (Ubuntu, CentOS) and Mac OSX</a:t>
            </a:r>
          </a:p>
          <a:p>
            <a:r>
              <a:rPr lang="en-US" dirty="0"/>
              <a:t>Use cases</a:t>
            </a:r>
          </a:p>
          <a:p>
            <a:pPr lvl="1"/>
            <a:r>
              <a:rPr lang="en-US" dirty="0"/>
              <a:t>For those seeking a development environment that resembles traditional IDE’s</a:t>
            </a:r>
          </a:p>
          <a:p>
            <a:pPr lvl="1"/>
            <a:r>
              <a:rPr lang="en-US" dirty="0"/>
              <a:t>For those unfamiliar/uncomfortable with command line tools</a:t>
            </a:r>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0E23624F-5188-7740-B6DF-4740812E3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7439" y="1690688"/>
            <a:ext cx="5381410" cy="4059569"/>
          </a:xfrm>
          <a:prstGeom prst="rect">
            <a:avLst/>
          </a:prstGeom>
        </p:spPr>
      </p:pic>
    </p:spTree>
    <p:extLst>
      <p:ext uri="{BB962C8B-B14F-4D97-AF65-F5344CB8AC3E}">
        <p14:creationId xmlns:p14="http://schemas.microsoft.com/office/powerpoint/2010/main" val="161325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Command Line Interface: </a:t>
            </a:r>
            <a:r>
              <a:rPr lang="en-US" i="1" dirty="0" err="1"/>
              <a:t>sccomp</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lstStyle/>
          <a:p>
            <a:r>
              <a:rPr lang="en-US" dirty="0"/>
              <a:t>Simple, concise command line interface to drive</a:t>
            </a:r>
          </a:p>
          <a:p>
            <a:pPr lvl="1"/>
            <a:r>
              <a:rPr lang="en-US" dirty="0"/>
              <a:t>Drives compilation/optimization</a:t>
            </a:r>
          </a:p>
          <a:p>
            <a:r>
              <a:rPr lang="en-US" dirty="0"/>
              <a:t>Use cases:</a:t>
            </a:r>
          </a:p>
          <a:p>
            <a:pPr lvl="1"/>
            <a:r>
              <a:rPr lang="en-US" dirty="0"/>
              <a:t>For those who prefer to utilize the command line and write/modify </a:t>
            </a:r>
            <a:r>
              <a:rPr lang="en-US" dirty="0" err="1"/>
              <a:t>StoneCutter</a:t>
            </a:r>
            <a:r>
              <a:rPr lang="en-US" dirty="0"/>
              <a:t> using text editors</a:t>
            </a:r>
          </a:p>
          <a:p>
            <a:pPr lvl="1"/>
            <a:r>
              <a:rPr lang="en-US" dirty="0"/>
              <a:t>Run quick tests</a:t>
            </a:r>
          </a:p>
          <a:p>
            <a:pPr lvl="1"/>
            <a:r>
              <a:rPr lang="en-US" dirty="0"/>
              <a:t>Regression/CI environments to maintain designs</a:t>
            </a:r>
          </a:p>
          <a:p>
            <a:endParaRPr lang="en-US" dirty="0"/>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4" name="Picture 3">
            <a:extLst>
              <a:ext uri="{FF2B5EF4-FFF2-40B4-BE49-F238E27FC236}">
                <a16:creationId xmlns:a16="http://schemas.microsoft.com/office/drawing/2014/main" id="{1AD7A745-2C9F-A743-B1F1-5BF71C0946C0}"/>
              </a:ext>
            </a:extLst>
          </p:cNvPr>
          <p:cNvPicPr>
            <a:picLocks noChangeAspect="1"/>
          </p:cNvPicPr>
          <p:nvPr/>
        </p:nvPicPr>
        <p:blipFill>
          <a:blip r:embed="rId2"/>
          <a:stretch>
            <a:fillRect/>
          </a:stretch>
        </p:blipFill>
        <p:spPr>
          <a:xfrm>
            <a:off x="6253038" y="1825625"/>
            <a:ext cx="5622013" cy="3734904"/>
          </a:xfrm>
          <a:prstGeom prst="rect">
            <a:avLst/>
          </a:prstGeom>
        </p:spPr>
      </p:pic>
    </p:spTree>
    <p:extLst>
      <p:ext uri="{BB962C8B-B14F-4D97-AF65-F5344CB8AC3E}">
        <p14:creationId xmlns:p14="http://schemas.microsoft.com/office/powerpoint/2010/main" val="24940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Info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007466"/>
          </a:xfrm>
        </p:spPr>
        <p:txBody>
          <a:bodyPr/>
          <a:lstStyle/>
          <a:p>
            <a:r>
              <a:rPr lang="en-US" dirty="0"/>
              <a:t>--help : Prints the help menu</a:t>
            </a:r>
          </a:p>
          <a:p>
            <a:r>
              <a:rPr lang="en-US" dirty="0"/>
              <a:t>--version : Prints the version info</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--help</a:t>
            </a:r>
          </a:p>
          <a:p>
            <a:r>
              <a:rPr lang="en-US" dirty="0">
                <a:solidFill>
                  <a:schemeClr val="tx1"/>
                </a:solidFill>
              </a:rPr>
              <a:t>$&gt; </a:t>
            </a:r>
            <a:r>
              <a:rPr lang="en-US" dirty="0" err="1">
                <a:solidFill>
                  <a:schemeClr val="tx1"/>
                </a:solidFill>
              </a:rPr>
              <a:t>sccomp</a:t>
            </a:r>
            <a:r>
              <a:rPr lang="en-US" dirty="0">
                <a:solidFill>
                  <a:schemeClr val="tx1"/>
                </a:solidFill>
              </a:rPr>
              <a:t> --version</a:t>
            </a:r>
          </a:p>
        </p:txBody>
      </p:sp>
    </p:spTree>
    <p:extLst>
      <p:ext uri="{BB962C8B-B14F-4D97-AF65-F5344CB8AC3E}">
        <p14:creationId xmlns:p14="http://schemas.microsoft.com/office/powerpoint/2010/main" val="21281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Execution options require </a:t>
            </a:r>
            <a:r>
              <a:rPr lang="en-US" dirty="0" err="1"/>
              <a:t>StoneCutter</a:t>
            </a:r>
            <a:r>
              <a:rPr lang="en-US" dirty="0"/>
              <a:t> input input</a:t>
            </a:r>
          </a:p>
          <a:p>
            <a:pPr lvl="1"/>
            <a:r>
              <a:rPr lang="en-US" dirty="0" err="1"/>
              <a:t>sscomp</a:t>
            </a:r>
            <a:r>
              <a:rPr lang="en-US" dirty="0"/>
              <a:t> /path/to/</a:t>
            </a:r>
            <a:r>
              <a:rPr lang="en-US" dirty="0" err="1"/>
              <a:t>input.sc</a:t>
            </a:r>
            <a:endParaRPr lang="en-US" dirty="0"/>
          </a:p>
          <a:p>
            <a:r>
              <a:rPr lang="en-US" dirty="0"/>
              <a:t>Four execution options:</a:t>
            </a:r>
          </a:p>
          <a:p>
            <a:pPr lvl="1"/>
            <a:r>
              <a:rPr lang="en-US" dirty="0"/>
              <a:t>--parse : parses &amp; optimizes the input, but does not generate Chisel</a:t>
            </a:r>
          </a:p>
          <a:p>
            <a:pPr lvl="1"/>
            <a:r>
              <a:rPr lang="en-US" dirty="0"/>
              <a:t>--chisel : parses, optimizes and generates Chisel output </a:t>
            </a:r>
          </a:p>
          <a:p>
            <a:pPr lvl="1"/>
            <a:r>
              <a:rPr lang="en-US" dirty="0"/>
              <a:t>--object: parse, optimizes and generates LLVM bytecode output (utilized for debugging)</a:t>
            </a:r>
          </a:p>
          <a:p>
            <a:pPr lvl="1"/>
            <a:r>
              <a:rPr lang="en-US" dirty="0"/>
              <a:t>--keep: keep all the intermediate files (*.</a:t>
            </a:r>
            <a:r>
              <a:rPr lang="en-US" dirty="0" err="1"/>
              <a:t>ll</a:t>
            </a:r>
            <a:r>
              <a:rPr lang="en-US" dirty="0"/>
              <a:t>); combined with other execution options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--parse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--keep </a:t>
            </a:r>
            <a:r>
              <a:rPr lang="en-US" dirty="0" err="1">
                <a:solidFill>
                  <a:schemeClr val="tx1"/>
                </a:solidFill>
              </a:rPr>
              <a:t>test.sc</a:t>
            </a:r>
            <a:endParaRPr lang="en-US" dirty="0">
              <a:solidFill>
                <a:schemeClr val="tx1"/>
              </a:solidFill>
            </a:endParaRPr>
          </a:p>
        </p:txBody>
      </p:sp>
    </p:spTree>
    <p:extLst>
      <p:ext uri="{BB962C8B-B14F-4D97-AF65-F5344CB8AC3E}">
        <p14:creationId xmlns:p14="http://schemas.microsoft.com/office/powerpoint/2010/main" val="242593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E145-978F-C849-9F8A-ECFFDF4D178A}"/>
              </a:ext>
            </a:extLst>
          </p:cNvPr>
          <p:cNvSpPr>
            <a:spLocks noGrp="1"/>
          </p:cNvSpPr>
          <p:nvPr>
            <p:ph type="title"/>
          </p:nvPr>
        </p:nvSpPr>
        <p:spPr/>
        <p:txBody>
          <a:bodyPr/>
          <a:lstStyle/>
          <a:p>
            <a:r>
              <a:rPr lang="en-US" dirty="0"/>
              <a:t>Tutorial Series</a:t>
            </a:r>
          </a:p>
        </p:txBody>
      </p:sp>
      <p:sp>
        <p:nvSpPr>
          <p:cNvPr id="3" name="Content Placeholder 2">
            <a:extLst>
              <a:ext uri="{FF2B5EF4-FFF2-40B4-BE49-F238E27FC236}">
                <a16:creationId xmlns:a16="http://schemas.microsoft.com/office/drawing/2014/main" id="{04A86B62-2212-754C-A649-A93D228BD795}"/>
              </a:ext>
            </a:extLst>
          </p:cNvPr>
          <p:cNvSpPr>
            <a:spLocks noGrp="1"/>
          </p:cNvSpPr>
          <p:nvPr>
            <p:ph idx="1"/>
          </p:nvPr>
        </p:nvSpPr>
        <p:spPr/>
        <p:txBody>
          <a:bodyPr>
            <a:normAutofit fontScale="92500" lnSpcReduction="10000"/>
          </a:bodyPr>
          <a:lstStyle/>
          <a:p>
            <a:r>
              <a:rPr lang="en-US"/>
              <a:t>Level 0: Introduction to System Architect</a:t>
            </a:r>
          </a:p>
          <a:p>
            <a:pPr marL="0" indent="0">
              <a:buNone/>
            </a:pPr>
            <a:endParaRPr lang="en-US"/>
          </a:p>
          <a:p>
            <a:r>
              <a:rPr lang="en-US" dirty="0"/>
              <a:t>Level 1: System Architect Design Concepts and Developing a basic RISC processor</a:t>
            </a:r>
          </a:p>
          <a:p>
            <a:endParaRPr lang="en-US" dirty="0"/>
          </a:p>
          <a:p>
            <a:r>
              <a:rPr lang="en-US" b="1" dirty="0"/>
              <a:t>Level 2: Instruction-Level (</a:t>
            </a:r>
            <a:r>
              <a:rPr lang="en-US" b="1" dirty="0" err="1"/>
              <a:t>StoneCutter</a:t>
            </a:r>
            <a:r>
              <a:rPr lang="en-US" b="1" dirty="0"/>
              <a:t>) Implementation Concepts</a:t>
            </a:r>
          </a:p>
          <a:p>
            <a:endParaRPr lang="en-US" dirty="0"/>
          </a:p>
          <a:p>
            <a:r>
              <a:rPr lang="en-US" dirty="0"/>
              <a:t>Level 3: Advanced Design Concepts</a:t>
            </a:r>
          </a:p>
          <a:p>
            <a:endParaRPr lang="en-US" dirty="0"/>
          </a:p>
          <a:p>
            <a:r>
              <a:rPr lang="en-US" dirty="0"/>
              <a:t>Level 4: System Architect Plugins and Integrating External RTL</a:t>
            </a:r>
          </a:p>
        </p:txBody>
      </p:sp>
      <p:sp>
        <p:nvSpPr>
          <p:cNvPr id="4" name="Footer Placeholder 3">
            <a:extLst>
              <a:ext uri="{FF2B5EF4-FFF2-40B4-BE49-F238E27FC236}">
                <a16:creationId xmlns:a16="http://schemas.microsoft.com/office/drawing/2014/main" id="{3E06E478-E422-3845-A1AE-2BF3A7806F5C}"/>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08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85000" lnSpcReduction="20000"/>
          </a:bodyPr>
          <a:lstStyle/>
          <a:p>
            <a:r>
              <a:rPr lang="en-US" dirty="0"/>
              <a:t>Additional options can be utilized</a:t>
            </a:r>
          </a:p>
          <a:p>
            <a:r>
              <a:rPr lang="en-US" dirty="0"/>
              <a:t>--</a:t>
            </a:r>
            <a:r>
              <a:rPr lang="en-US" dirty="0" err="1"/>
              <a:t>outfile</a:t>
            </a:r>
            <a:r>
              <a:rPr lang="en-US" dirty="0"/>
              <a:t> /path/to/</a:t>
            </a:r>
            <a:r>
              <a:rPr lang="en-US" dirty="0" err="1"/>
              <a:t>output.chisel</a:t>
            </a:r>
            <a:r>
              <a:rPr lang="en-US" dirty="0"/>
              <a:t> : specifies output Chisel file</a:t>
            </a:r>
          </a:p>
          <a:p>
            <a:pPr lvl="1"/>
            <a:r>
              <a:rPr lang="en-US" dirty="0"/>
              <a:t>The default is “</a:t>
            </a:r>
            <a:r>
              <a:rPr lang="en-US" dirty="0" err="1"/>
              <a:t>test.sc.chisel</a:t>
            </a:r>
            <a:r>
              <a:rPr lang="en-US" dirty="0"/>
              <a:t>” in the same path as the input chisel file</a:t>
            </a:r>
          </a:p>
          <a:p>
            <a:r>
              <a:rPr lang="en-US" dirty="0"/>
              <a:t>--optimize : enables the LLVM optimizer (enabled by default)</a:t>
            </a:r>
          </a:p>
          <a:p>
            <a:r>
              <a:rPr lang="en-US" dirty="0"/>
              <a:t>--no-optimize : disables the LLVM optimizer</a:t>
            </a:r>
          </a:p>
          <a:p>
            <a:r>
              <a:rPr lang="en-US" dirty="0"/>
              <a:t>--disable-chisel : disables the Chisel output</a:t>
            </a:r>
          </a:p>
          <a:p>
            <a:r>
              <a:rPr lang="en-US" dirty="0"/>
              <a:t>--verbose : Enable verbosity during compilation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outfile</a:t>
            </a:r>
            <a:r>
              <a:rPr lang="en-US" dirty="0">
                <a:solidFill>
                  <a:schemeClr val="tx1"/>
                </a:solidFill>
              </a:rPr>
              <a:t> </a:t>
            </a:r>
            <a:r>
              <a:rPr lang="en-US" dirty="0" err="1">
                <a:solidFill>
                  <a:schemeClr val="tx1"/>
                </a:solidFill>
              </a:rPr>
              <a:t>output.chisel</a:t>
            </a:r>
            <a:r>
              <a:rPr lang="en-US" dirty="0">
                <a:solidFill>
                  <a:schemeClr val="tx1"/>
                </a:solidFill>
              </a:rPr>
              <a: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--no-optimize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--disable-chisel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--verbose --chisel </a:t>
            </a:r>
            <a:r>
              <a:rPr lang="en-US" dirty="0" err="1">
                <a:solidFill>
                  <a:schemeClr val="tx1"/>
                </a:solidFill>
              </a:rPr>
              <a:t>test.sc</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40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a:bodyPr>
          <a:lstStyle/>
          <a:p>
            <a:r>
              <a:rPr lang="en-US" dirty="0"/>
              <a:t>Users can list all the supported passes on the command line</a:t>
            </a:r>
          </a:p>
          <a:p>
            <a:r>
              <a:rPr lang="en-US" dirty="0"/>
              <a:t>--list-passes: prints a table of all LLVM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--list-passes</a:t>
            </a:r>
          </a:p>
        </p:txBody>
      </p:sp>
      <p:pic>
        <p:nvPicPr>
          <p:cNvPr id="3" name="Picture 2">
            <a:extLst>
              <a:ext uri="{FF2B5EF4-FFF2-40B4-BE49-F238E27FC236}">
                <a16:creationId xmlns:a16="http://schemas.microsoft.com/office/drawing/2014/main" id="{E13B0CBB-D540-2F41-93B6-24267B0F581B}"/>
              </a:ext>
            </a:extLst>
          </p:cNvPr>
          <p:cNvPicPr>
            <a:picLocks noChangeAspect="1"/>
          </p:cNvPicPr>
          <p:nvPr/>
        </p:nvPicPr>
        <p:blipFill>
          <a:blip r:embed="rId2"/>
          <a:stretch>
            <a:fillRect/>
          </a:stretch>
        </p:blipFill>
        <p:spPr>
          <a:xfrm>
            <a:off x="4705196" y="1784061"/>
            <a:ext cx="7264400" cy="3035300"/>
          </a:xfrm>
          <a:prstGeom prst="rect">
            <a:avLst/>
          </a:prstGeom>
        </p:spPr>
      </p:pic>
    </p:spTree>
    <p:extLst>
      <p:ext uri="{BB962C8B-B14F-4D97-AF65-F5344CB8AC3E}">
        <p14:creationId xmlns:p14="http://schemas.microsoft.com/office/powerpoint/2010/main" val="302144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lnSpcReduction="10000"/>
          </a:bodyPr>
          <a:lstStyle/>
          <a:p>
            <a:r>
              <a:rPr lang="en-US" dirty="0"/>
              <a:t>Users can also enable/disable individual LLVM passes</a:t>
            </a:r>
          </a:p>
          <a:p>
            <a:r>
              <a:rPr lang="en-US" dirty="0"/>
              <a:t>--enable-pass “PASS1,PASS2”</a:t>
            </a:r>
          </a:p>
          <a:p>
            <a:r>
              <a:rPr lang="en-US" dirty="0"/>
              <a:t>--disable-pass “PASS1,PASS2”</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--enable-pass “</a:t>
            </a:r>
            <a:r>
              <a:rPr lang="en-US" dirty="0" err="1">
                <a:solidFill>
                  <a:schemeClr val="tx1"/>
                </a:solidFill>
              </a:rPr>
              <a:t>LICMPass</a:t>
            </a:r>
            <a:r>
              <a:rPr lang="en-US" dirty="0">
                <a:solidFill>
                  <a:schemeClr val="tx1"/>
                </a:solidFill>
              </a:rPr>
              <a:t>” </a:t>
            </a:r>
            <a:r>
              <a:rPr lang="en-US" dirty="0" err="1">
                <a:solidFill>
                  <a:schemeClr val="tx1"/>
                </a:solidFill>
              </a:rPr>
              <a:t>test.sc</a:t>
            </a:r>
            <a:endParaRPr lang="en-US" dirty="0">
              <a:solidFill>
                <a:schemeClr val="tx1"/>
              </a:solidFill>
            </a:endParaRPr>
          </a:p>
        </p:txBody>
      </p:sp>
      <p:pic>
        <p:nvPicPr>
          <p:cNvPr id="4" name="Picture 3">
            <a:extLst>
              <a:ext uri="{FF2B5EF4-FFF2-40B4-BE49-F238E27FC236}">
                <a16:creationId xmlns:a16="http://schemas.microsoft.com/office/drawing/2014/main" id="{6DA7E867-19A0-FC4D-9F8B-48DC9BBB325A}"/>
              </a:ext>
            </a:extLst>
          </p:cNvPr>
          <p:cNvPicPr>
            <a:picLocks noChangeAspect="1"/>
          </p:cNvPicPr>
          <p:nvPr/>
        </p:nvPicPr>
        <p:blipFill>
          <a:blip r:embed="rId2"/>
          <a:stretch>
            <a:fillRect/>
          </a:stretch>
        </p:blipFill>
        <p:spPr>
          <a:xfrm>
            <a:off x="3441794" y="1729367"/>
            <a:ext cx="8676242" cy="3323684"/>
          </a:xfrm>
          <a:prstGeom prst="rect">
            <a:avLst/>
          </a:prstGeom>
        </p:spPr>
      </p:pic>
    </p:spTree>
    <p:extLst>
      <p:ext uri="{BB962C8B-B14F-4D97-AF65-F5344CB8AC3E}">
        <p14:creationId xmlns:p14="http://schemas.microsoft.com/office/powerpoint/2010/main" val="2536106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Intro to </a:t>
            </a:r>
            <a:r>
              <a:rPr lang="en-US" dirty="0" err="1"/>
              <a:t>StoneCutter</a:t>
            </a:r>
            <a:r>
              <a:rPr lang="en-US" dirty="0"/>
              <a:t> Syntax</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Instructions in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9289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is a basic, C-like language construct that is designed to provide users a rapid development tool for individual instructions</a:t>
            </a:r>
          </a:p>
          <a:p>
            <a:r>
              <a:rPr lang="en-US" dirty="0"/>
              <a:t>Designed to support compilation of very high level language to Chisel</a:t>
            </a:r>
          </a:p>
          <a:p>
            <a:r>
              <a:rPr lang="en-US" dirty="0"/>
              <a:t>Designed to support users with reasonable knowledge of hardware architecture, but not Chisel (or Verilog) HDL</a:t>
            </a:r>
          </a:p>
          <a:p>
            <a:r>
              <a:rPr lang="en-US" dirty="0"/>
              <a:t>Directly integrated into the remainder of the System Architect infrastructure</a:t>
            </a:r>
          </a:p>
          <a:p>
            <a:r>
              <a:rPr lang="en-US" dirty="0"/>
              <a:t>See slide 13 for a reference to the official </a:t>
            </a:r>
            <a:r>
              <a:rPr lang="en-US" dirty="0" err="1"/>
              <a:t>StoneCutter</a:t>
            </a:r>
            <a:r>
              <a:rPr lang="en-US" dirty="0"/>
              <a:t> language specification</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0777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cont.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language syntax includes 10 distinct features</a:t>
            </a:r>
          </a:p>
          <a:p>
            <a:pPr marL="0" indent="0">
              <a:buNone/>
            </a:pP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
        <p:nvSpPr>
          <p:cNvPr id="5" name="Content Placeholder 5">
            <a:extLst>
              <a:ext uri="{FF2B5EF4-FFF2-40B4-BE49-F238E27FC236}">
                <a16:creationId xmlns:a16="http://schemas.microsoft.com/office/drawing/2014/main" id="{02BF74FB-01D2-7842-BBEB-D7923A5BD568}"/>
              </a:ext>
            </a:extLst>
          </p:cNvPr>
          <p:cNvSpPr txBox="1">
            <a:spLocks/>
          </p:cNvSpPr>
          <p:nvPr/>
        </p:nvSpPr>
        <p:spPr>
          <a:xfrm>
            <a:off x="839788"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Comments</a:t>
            </a:r>
          </a:p>
          <a:p>
            <a:r>
              <a:rPr lang="en-US" dirty="0"/>
              <a:t>Datatypes</a:t>
            </a:r>
          </a:p>
          <a:p>
            <a:r>
              <a:rPr lang="en-US" dirty="0"/>
              <a:t>Instruction Format Definitions</a:t>
            </a:r>
          </a:p>
          <a:p>
            <a:r>
              <a:rPr lang="en-US" dirty="0"/>
              <a:t>Register Class Definitions</a:t>
            </a:r>
          </a:p>
          <a:p>
            <a:r>
              <a:rPr lang="en-US" dirty="0"/>
              <a:t>Instruction Prototypes</a:t>
            </a:r>
          </a:p>
          <a:p>
            <a:endParaRPr lang="en-US" dirty="0"/>
          </a:p>
          <a:p>
            <a:endParaRPr lang="en-US" dirty="0"/>
          </a:p>
        </p:txBody>
      </p:sp>
      <p:sp>
        <p:nvSpPr>
          <p:cNvPr id="6" name="Content Placeholder 5">
            <a:extLst>
              <a:ext uri="{FF2B5EF4-FFF2-40B4-BE49-F238E27FC236}">
                <a16:creationId xmlns:a16="http://schemas.microsoft.com/office/drawing/2014/main" id="{D632D774-B85E-DD4A-BA1D-2669135D9AF5}"/>
              </a:ext>
            </a:extLst>
          </p:cNvPr>
          <p:cNvSpPr txBox="1">
            <a:spLocks/>
          </p:cNvSpPr>
          <p:nvPr/>
        </p:nvSpPr>
        <p:spPr>
          <a:xfrm>
            <a:off x="6055190"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Variable Definitions</a:t>
            </a:r>
          </a:p>
          <a:p>
            <a:r>
              <a:rPr lang="en-US" dirty="0"/>
              <a:t>Arithmetic Operations</a:t>
            </a:r>
          </a:p>
          <a:p>
            <a:r>
              <a:rPr lang="en-US" dirty="0"/>
              <a:t>Conditional Operations</a:t>
            </a:r>
          </a:p>
          <a:p>
            <a:r>
              <a:rPr lang="en-US" dirty="0"/>
              <a:t>Loop Operations</a:t>
            </a:r>
          </a:p>
          <a:p>
            <a:r>
              <a:rPr lang="en-US" dirty="0"/>
              <a:t>Intrinsic Functions</a:t>
            </a:r>
          </a:p>
          <a:p>
            <a:endParaRPr lang="en-US" dirty="0"/>
          </a:p>
          <a:p>
            <a:endParaRPr lang="en-US" dirty="0"/>
          </a:p>
        </p:txBody>
      </p:sp>
    </p:spTree>
    <p:extLst>
      <p:ext uri="{BB962C8B-B14F-4D97-AF65-F5344CB8AC3E}">
        <p14:creationId xmlns:p14="http://schemas.microsoft.com/office/powerpoint/2010/main" val="392712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Notes</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b="1" u="sng" dirty="0"/>
              <a:t>Semicolons</a:t>
            </a:r>
            <a:r>
              <a:rPr lang="en-US" dirty="0"/>
              <a:t>: In C, expressions are terminated by semicolons (;).  Semicolons are not required in </a:t>
            </a:r>
            <a:r>
              <a:rPr lang="en-US" dirty="0" err="1"/>
              <a:t>StoneCutter</a:t>
            </a:r>
            <a:r>
              <a:rPr lang="en-US" dirty="0"/>
              <a:t>.  </a:t>
            </a:r>
          </a:p>
          <a:p>
            <a:pPr marL="0" indent="0">
              <a:buNone/>
            </a:pPr>
            <a:endParaRPr lang="en-US" dirty="0"/>
          </a:p>
          <a:p>
            <a:r>
              <a:rPr lang="en-US" b="1" u="sng" dirty="0"/>
              <a:t>Complement Operations</a:t>
            </a:r>
            <a:r>
              <a:rPr lang="en-US" dirty="0"/>
              <a:t>: </a:t>
            </a:r>
            <a:r>
              <a:rPr lang="en-US" dirty="0" err="1"/>
              <a:t>StoneCutter</a:t>
            </a:r>
            <a:r>
              <a:rPr lang="en-US" dirty="0"/>
              <a:t> provides all the standard arithmetic, Boolean and logical operations provided by C.  The one exception are complement operations (! or ~).  </a:t>
            </a:r>
            <a:r>
              <a:rPr lang="en-US" dirty="0" err="1"/>
              <a:t>StoneCutter</a:t>
            </a:r>
            <a:r>
              <a:rPr lang="en-US" dirty="0"/>
              <a:t> does not have a native complement operations for binary or Boolean types.  You must utilize the “NOT” intrinsic to complement either Boolean operations or binary operators  </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99587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Comments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a:bodyPr>
          <a:lstStyle/>
          <a:p>
            <a:r>
              <a:rPr lang="en-US" dirty="0"/>
              <a:t>Comments can be inserted into a </a:t>
            </a:r>
            <a:r>
              <a:rPr lang="en-US" dirty="0" err="1"/>
              <a:t>StoneCutter</a:t>
            </a:r>
            <a:r>
              <a:rPr lang="en-US" dirty="0"/>
              <a:t> implementation on new lines or inline with the source</a:t>
            </a:r>
          </a:p>
          <a:p>
            <a:r>
              <a:rPr lang="en-US" dirty="0"/>
              <a:t>All comments are preceded by the ‘#’ sign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This is a stand alone comment</a:t>
            </a:r>
            <a:endParaRPr lang="en-US" dirty="0">
              <a:solidFill>
                <a:srgbClr val="FF0000"/>
              </a:solidFill>
            </a:endParaRPr>
          </a:p>
          <a:p>
            <a:r>
              <a:rPr lang="en-US" dirty="0">
                <a:solidFill>
                  <a:schemeClr val="tx1"/>
                </a:solidFill>
              </a:rPr>
              <a:t>def inst0( RA RB RT ){ # this is an inline comment</a:t>
            </a:r>
          </a:p>
          <a:p>
            <a:r>
              <a:rPr lang="en-US" dirty="0">
                <a:solidFill>
                  <a:schemeClr val="tx1"/>
                </a:solidFill>
              </a:rPr>
              <a:t>	RT = RA + RB</a:t>
            </a:r>
          </a:p>
          <a:p>
            <a:r>
              <a:rPr lang="en-US" dirty="0">
                <a:solidFill>
                  <a:schemeClr val="tx1"/>
                </a:solidFill>
              </a:rPr>
              <a:t>}</a:t>
            </a:r>
          </a:p>
          <a:p>
            <a:endParaRPr lang="en-US" dirty="0">
              <a:solidFill>
                <a:srgbClr val="FF0000"/>
              </a:solidFill>
            </a:endParaRPr>
          </a:p>
        </p:txBody>
      </p:sp>
    </p:spTree>
    <p:extLst>
      <p:ext uri="{BB962C8B-B14F-4D97-AF65-F5344CB8AC3E}">
        <p14:creationId xmlns:p14="http://schemas.microsoft.com/office/powerpoint/2010/main" val="312485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Datatypes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257800" cy="2617067"/>
          </a:xfrm>
        </p:spPr>
        <p:txBody>
          <a:bodyPr>
            <a:normAutofit fontScale="85000" lnSpcReduction="20000"/>
          </a:bodyPr>
          <a:lstStyle/>
          <a:p>
            <a:r>
              <a:rPr lang="en-US" dirty="0" err="1"/>
              <a:t>StoneCutter</a:t>
            </a:r>
            <a:r>
              <a:rPr lang="en-US" dirty="0"/>
              <a:t> supports a standard set of datatypes similar to C</a:t>
            </a:r>
          </a:p>
          <a:p>
            <a:r>
              <a:rPr lang="en-US" dirty="0"/>
              <a:t>Unlike C, hardware designs need the ability to support types of arbitrary width</a:t>
            </a:r>
          </a:p>
          <a:p>
            <a:r>
              <a:rPr lang="en-US" dirty="0"/>
              <a:t>The </a:t>
            </a:r>
            <a:r>
              <a:rPr lang="en-US" dirty="0" err="1"/>
              <a:t>StoneCutter</a:t>
            </a:r>
            <a:r>
              <a:rPr lang="en-US" dirty="0"/>
              <a:t> type system supports signed/unsigned types of any width {1-N bits}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u7 foo                  #-- unsigned 7 bit integer</a:t>
            </a:r>
          </a:p>
          <a:p>
            <a:endParaRPr lang="en-US" dirty="0">
              <a:solidFill>
                <a:schemeClr val="tx1"/>
              </a:solidFill>
            </a:endParaRPr>
          </a:p>
          <a:p>
            <a:r>
              <a:rPr lang="en-US" dirty="0">
                <a:solidFill>
                  <a:schemeClr val="tx1"/>
                </a:solidFill>
              </a:rPr>
              <a:t>u1024 bar           #-- unsigned 1024 bit integer</a:t>
            </a:r>
          </a:p>
          <a:p>
            <a:endParaRPr lang="en-US" dirty="0">
              <a:solidFill>
                <a:schemeClr val="tx1"/>
              </a:solidFill>
            </a:endParaRPr>
          </a:p>
          <a:p>
            <a:r>
              <a:rPr lang="en-US" dirty="0">
                <a:solidFill>
                  <a:schemeClr val="tx1"/>
                </a:solidFill>
              </a:rPr>
              <a:t>s37 </a:t>
            </a:r>
            <a:r>
              <a:rPr lang="en-US" dirty="0" err="1">
                <a:solidFill>
                  <a:schemeClr val="tx1"/>
                </a:solidFill>
              </a:rPr>
              <a:t>foobar</a:t>
            </a:r>
            <a:r>
              <a:rPr lang="en-US" dirty="0">
                <a:solidFill>
                  <a:schemeClr val="tx1"/>
                </a:solidFill>
              </a:rPr>
              <a:t>          #-- signed 37 bit integer</a:t>
            </a:r>
          </a:p>
          <a:p>
            <a:endParaRPr lang="en-US" dirty="0">
              <a:solidFill>
                <a:srgbClr val="FF0000"/>
              </a:solidFill>
            </a:endParaRPr>
          </a:p>
        </p:txBody>
      </p:sp>
      <p:pic>
        <p:nvPicPr>
          <p:cNvPr id="3" name="Picture 2">
            <a:extLst>
              <a:ext uri="{FF2B5EF4-FFF2-40B4-BE49-F238E27FC236}">
                <a16:creationId xmlns:a16="http://schemas.microsoft.com/office/drawing/2014/main" id="{F32531C0-8CAC-244F-A3D2-199C64BA6154}"/>
              </a:ext>
            </a:extLst>
          </p:cNvPr>
          <p:cNvPicPr>
            <a:picLocks noChangeAspect="1"/>
          </p:cNvPicPr>
          <p:nvPr/>
        </p:nvPicPr>
        <p:blipFill>
          <a:blip r:embed="rId2"/>
          <a:stretch>
            <a:fillRect/>
          </a:stretch>
        </p:blipFill>
        <p:spPr>
          <a:xfrm>
            <a:off x="6429297" y="1690688"/>
            <a:ext cx="5435600" cy="2631062"/>
          </a:xfrm>
          <a:prstGeom prst="rect">
            <a:avLst/>
          </a:prstGeom>
        </p:spPr>
      </p:pic>
    </p:spTree>
    <p:extLst>
      <p:ext uri="{BB962C8B-B14F-4D97-AF65-F5344CB8AC3E}">
        <p14:creationId xmlns:p14="http://schemas.microsoft.com/office/powerpoint/2010/main" val="313834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384180" cy="3894952"/>
          </a:xfrm>
        </p:spPr>
        <p:txBody>
          <a:bodyPr>
            <a:normAutofit fontScale="70000" lnSpcReduction="20000"/>
          </a:bodyPr>
          <a:lstStyle/>
          <a:p>
            <a:r>
              <a:rPr lang="en-US" dirty="0" err="1"/>
              <a:t>StoneCutter</a:t>
            </a:r>
            <a:r>
              <a:rPr lang="en-US" dirty="0"/>
              <a:t> requires that users define the instruction format utilized in the respective instructions</a:t>
            </a:r>
          </a:p>
          <a:p>
            <a:pPr lvl="1"/>
            <a:r>
              <a:rPr lang="en-US" dirty="0"/>
              <a:t>This is analogous to C-style prototypes</a:t>
            </a:r>
          </a:p>
          <a:p>
            <a:r>
              <a:rPr lang="en-US" dirty="0"/>
              <a:t>Each field in the instruction format is treated as a global variable across all instruction definitions</a:t>
            </a:r>
          </a:p>
          <a:p>
            <a:pPr lvl="1"/>
            <a:r>
              <a:rPr lang="en-US" dirty="0"/>
              <a:t>These </a:t>
            </a:r>
            <a:r>
              <a:rPr lang="en-US" dirty="0" err="1"/>
              <a:t>globals</a:t>
            </a:r>
            <a:r>
              <a:rPr lang="en-US" dirty="0"/>
              <a:t> can be read from or written to just local any global variable</a:t>
            </a:r>
          </a:p>
          <a:p>
            <a:r>
              <a:rPr lang="en-US" dirty="0"/>
              <a:t>Each field is designated as one of three types:</a:t>
            </a:r>
          </a:p>
          <a:p>
            <a:pPr lvl="1"/>
            <a:r>
              <a:rPr lang="en-US" dirty="0"/>
              <a:t>Encoding field: </a:t>
            </a:r>
            <a:r>
              <a:rPr lang="en-US" i="1" dirty="0" err="1"/>
              <a:t>enc</a:t>
            </a:r>
            <a:endParaRPr lang="en-US" i="1" dirty="0"/>
          </a:p>
          <a:p>
            <a:pPr lvl="2"/>
            <a:r>
              <a:rPr lang="en-US" dirty="0"/>
              <a:t>Instruction encoding: Read-Only</a:t>
            </a:r>
          </a:p>
          <a:p>
            <a:pPr lvl="1"/>
            <a:r>
              <a:rPr lang="en-US" dirty="0"/>
              <a:t>Immediate field: </a:t>
            </a:r>
            <a:r>
              <a:rPr lang="en-US" i="1" dirty="0" err="1"/>
              <a:t>imm</a:t>
            </a:r>
            <a:endParaRPr lang="en-US" i="1" dirty="0"/>
          </a:p>
          <a:p>
            <a:pPr lvl="2"/>
            <a:r>
              <a:rPr lang="en-US" dirty="0"/>
              <a:t>Immediate values: Read-Only</a:t>
            </a:r>
          </a:p>
          <a:p>
            <a:pPr lvl="1"/>
            <a:r>
              <a:rPr lang="en-US" dirty="0"/>
              <a:t>Register Index: </a:t>
            </a:r>
            <a:r>
              <a:rPr lang="en-US" i="1" dirty="0" err="1"/>
              <a:t>reg</a:t>
            </a:r>
            <a:r>
              <a:rPr lang="en-US" i="1" dirty="0"/>
              <a:t>[REGCLASS]</a:t>
            </a:r>
          </a:p>
          <a:p>
            <a:pPr lvl="2"/>
            <a:r>
              <a:rPr lang="en-US" dirty="0"/>
              <a:t>Register indices: Read-Write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720576"/>
            <a:ext cx="7740072"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instformat</a:t>
            </a:r>
            <a:r>
              <a:rPr lang="en-US" i="1" dirty="0">
                <a:solidFill>
                  <a:schemeClr val="tx1"/>
                </a:solidFill>
              </a:rPr>
              <a:t> FORMATNAME( FIELDTYPE FIELD1, FIELDTYPE FIELD2, … )</a:t>
            </a:r>
            <a:endParaRPr lang="en-US" i="1" dirty="0">
              <a:solidFill>
                <a:srgbClr val="FF0000"/>
              </a:solidFill>
            </a:endParaRPr>
          </a:p>
          <a:p>
            <a:endParaRPr lang="en-US" dirty="0">
              <a:solidFill>
                <a:srgbClr val="FF0000"/>
              </a:solidFill>
            </a:endParaRPr>
          </a:p>
        </p:txBody>
      </p:sp>
      <p:sp>
        <p:nvSpPr>
          <p:cNvPr id="8" name="Content Placeholder 5">
            <a:extLst>
              <a:ext uri="{FF2B5EF4-FFF2-40B4-BE49-F238E27FC236}">
                <a16:creationId xmlns:a16="http://schemas.microsoft.com/office/drawing/2014/main" id="{26DF9EDE-3FE6-B54E-A467-E063468C351A}"/>
              </a:ext>
            </a:extLst>
          </p:cNvPr>
          <p:cNvSpPr txBox="1">
            <a:spLocks/>
          </p:cNvSpPr>
          <p:nvPr/>
        </p:nvSpPr>
        <p:spPr>
          <a:xfrm>
            <a:off x="6096000" y="1825624"/>
            <a:ext cx="5384180" cy="38949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Register index fields require an additional syntactical note of defining the register class that the index is associated with</a:t>
            </a:r>
          </a:p>
          <a:p>
            <a:pPr lvl="1"/>
            <a:r>
              <a:rPr lang="en-US" dirty="0"/>
              <a:t>This allows us to performs I/O’s to the correct register file at the correct index</a:t>
            </a:r>
          </a:p>
          <a:p>
            <a:pPr lvl="1"/>
            <a:r>
              <a:rPr lang="en-US" dirty="0"/>
              <a:t>See Register Class Definitions</a:t>
            </a:r>
          </a:p>
          <a:p>
            <a:r>
              <a:rPr lang="en-US" i="1" dirty="0"/>
              <a:t>Note</a:t>
            </a:r>
            <a:r>
              <a:rPr lang="en-US" dirty="0"/>
              <a:t>: The field names should map back to the same naming conventions utilized in the </a:t>
            </a:r>
            <a:r>
              <a:rPr lang="en-US" dirty="0" err="1"/>
              <a:t>CoreGen</a:t>
            </a:r>
            <a:r>
              <a:rPr lang="en-US" dirty="0"/>
              <a:t> IR definition</a:t>
            </a:r>
          </a:p>
          <a:p>
            <a:endParaRPr lang="en-US" dirty="0"/>
          </a:p>
        </p:txBody>
      </p:sp>
    </p:spTree>
    <p:extLst>
      <p:ext uri="{BB962C8B-B14F-4D97-AF65-F5344CB8AC3E}">
        <p14:creationId xmlns:p14="http://schemas.microsoft.com/office/powerpoint/2010/main" val="37030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83F9-D27A-4D41-8C65-65205CE2F92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7287588-751C-CD4D-8003-AD72561B0A62}"/>
              </a:ext>
            </a:extLst>
          </p:cNvPr>
          <p:cNvSpPr>
            <a:spLocks noGrp="1"/>
          </p:cNvSpPr>
          <p:nvPr>
            <p:ph idx="1"/>
          </p:nvPr>
        </p:nvSpPr>
        <p:spPr/>
        <p:txBody>
          <a:bodyPr>
            <a:normAutofit fontScale="92500" lnSpcReduction="20000"/>
          </a:bodyPr>
          <a:lstStyle/>
          <a:p>
            <a:endParaRPr lang="en-US" dirty="0"/>
          </a:p>
          <a:p>
            <a:r>
              <a:rPr lang="en-US" dirty="0" err="1"/>
              <a:t>StoneCutter</a:t>
            </a:r>
            <a:r>
              <a:rPr lang="en-US" dirty="0"/>
              <a:t> Overview</a:t>
            </a:r>
          </a:p>
          <a:p>
            <a:endParaRPr lang="en-US" dirty="0"/>
          </a:p>
          <a:p>
            <a:r>
              <a:rPr lang="en-US" dirty="0" err="1"/>
              <a:t>StoneCutter</a:t>
            </a:r>
            <a:r>
              <a:rPr lang="en-US" dirty="0"/>
              <a:t> Tool Infrastructure</a:t>
            </a:r>
          </a:p>
          <a:p>
            <a:endParaRPr lang="en-US" dirty="0"/>
          </a:p>
          <a:p>
            <a:r>
              <a:rPr lang="en-US" dirty="0"/>
              <a:t>Intro to </a:t>
            </a:r>
            <a:r>
              <a:rPr lang="en-US" dirty="0" err="1"/>
              <a:t>StoneCutter</a:t>
            </a:r>
            <a:r>
              <a:rPr lang="en-US" dirty="0"/>
              <a:t> Syntax</a:t>
            </a:r>
          </a:p>
          <a:p>
            <a:endParaRPr lang="en-US" dirty="0"/>
          </a:p>
          <a:p>
            <a:r>
              <a:rPr lang="en-US" dirty="0"/>
              <a:t>Implementing a Basic RISC Device</a:t>
            </a:r>
          </a:p>
          <a:p>
            <a:endParaRPr lang="en-US" dirty="0"/>
          </a:p>
          <a:p>
            <a:r>
              <a:rPr lang="en-US" dirty="0"/>
              <a:t>References</a:t>
            </a:r>
          </a:p>
        </p:txBody>
      </p:sp>
      <p:sp>
        <p:nvSpPr>
          <p:cNvPr id="4" name="Footer Placeholder 3">
            <a:extLst>
              <a:ext uri="{FF2B5EF4-FFF2-40B4-BE49-F238E27FC236}">
                <a16:creationId xmlns:a16="http://schemas.microsoft.com/office/drawing/2014/main" id="{9073C6AA-2C29-A94D-B6AD-D7E4ADE78CA2}"/>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397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989956" cy="3894952"/>
          </a:xfrm>
        </p:spPr>
        <p:txBody>
          <a:bodyPr>
            <a:normAutofit/>
          </a:bodyPr>
          <a:lstStyle/>
          <a:p>
            <a:r>
              <a:rPr lang="en-US" dirty="0"/>
              <a:t>Using the </a:t>
            </a:r>
            <a:r>
              <a:rPr lang="en-US" i="1" dirty="0" err="1"/>
              <a:t>Arith.if</a:t>
            </a:r>
            <a:r>
              <a:rPr lang="en-US" dirty="0"/>
              <a:t> format from the Level 1 tutorial, we can define our instruction format in </a:t>
            </a:r>
            <a:r>
              <a:rPr lang="en-US" dirty="0" err="1"/>
              <a:t>StoneCutter</a:t>
            </a:r>
            <a:endParaRPr lang="en-US" dirty="0"/>
          </a:p>
          <a:p>
            <a:r>
              <a:rPr lang="en-US" dirty="0"/>
              <a:t>Six fields:</a:t>
            </a:r>
          </a:p>
          <a:p>
            <a:pPr lvl="1"/>
            <a:r>
              <a:rPr lang="en-US" dirty="0"/>
              <a:t>Register Fields: {</a:t>
            </a:r>
            <a:r>
              <a:rPr lang="en-US" dirty="0" err="1"/>
              <a:t>ra</a:t>
            </a:r>
            <a:r>
              <a:rPr lang="en-US" dirty="0"/>
              <a:t>, </a:t>
            </a:r>
            <a:r>
              <a:rPr lang="en-US" dirty="0" err="1"/>
              <a:t>rb</a:t>
            </a:r>
            <a:r>
              <a:rPr lang="en-US" dirty="0"/>
              <a:t>, </a:t>
            </a:r>
            <a:r>
              <a:rPr lang="en-US" dirty="0" err="1"/>
              <a:t>rt</a:t>
            </a:r>
            <a:r>
              <a:rPr lang="en-US" dirty="0"/>
              <a:t>}</a:t>
            </a:r>
          </a:p>
          <a:p>
            <a:pPr lvl="2"/>
            <a:r>
              <a:rPr lang="en-US" dirty="0"/>
              <a:t>Notice that each utilizes the GPR register file</a:t>
            </a:r>
          </a:p>
          <a:p>
            <a:pPr lvl="1"/>
            <a:r>
              <a:rPr lang="en-US" dirty="0"/>
              <a:t>Encoding Fields: {</a:t>
            </a:r>
            <a:r>
              <a:rPr lang="en-US" dirty="0" err="1"/>
              <a:t>opc</a:t>
            </a:r>
            <a:r>
              <a:rPr lang="en-US" dirty="0"/>
              <a:t>, </a:t>
            </a:r>
            <a:r>
              <a:rPr lang="en-US" dirty="0" err="1"/>
              <a:t>func</a:t>
            </a:r>
            <a:r>
              <a:rPr lang="en-US" dirty="0"/>
              <a:t>}</a:t>
            </a:r>
          </a:p>
          <a:p>
            <a:pPr lvl="1"/>
            <a:r>
              <a:rPr lang="en-US" dirty="0" err="1"/>
              <a:t>Immeidate</a:t>
            </a:r>
            <a:r>
              <a:rPr lang="en-US" dirty="0"/>
              <a:t> Field: {</a:t>
            </a:r>
            <a:r>
              <a:rPr lang="en-US" dirty="0" err="1"/>
              <a:t>imm</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616927" y="5720576"/>
            <a:ext cx="8349109"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chemeClr val="tx1"/>
                </a:solidFill>
              </a:rPr>
              <a:t>ra</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rb</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rt</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opc</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func</a:t>
            </a:r>
            <a:r>
              <a:rPr lang="en-US" dirty="0">
                <a:solidFill>
                  <a:schemeClr val="tx1"/>
                </a:solidFill>
              </a:rPr>
              <a:t>, </a:t>
            </a:r>
            <a:r>
              <a:rPr lang="en-US" dirty="0" err="1">
                <a:solidFill>
                  <a:schemeClr val="tx1"/>
                </a:solidFill>
              </a:rPr>
              <a:t>imm</a:t>
            </a:r>
            <a:r>
              <a:rPr lang="en-US" dirty="0">
                <a:solidFill>
                  <a:schemeClr val="tx1"/>
                </a:solidFill>
              </a:rPr>
              <a:t> </a:t>
            </a:r>
            <a:r>
              <a:rPr lang="en-US" dirty="0" err="1">
                <a:solidFill>
                  <a:schemeClr val="tx1"/>
                </a:solidFill>
              </a:rPr>
              <a:t>imm</a:t>
            </a:r>
            <a:r>
              <a:rPr lang="en-US" dirty="0">
                <a:solidFill>
                  <a:schemeClr val="tx1"/>
                </a:solidFill>
              </a:rPr>
              <a:t>)</a:t>
            </a:r>
            <a:endParaRPr lang="en-US" dirty="0">
              <a:solidFill>
                <a:srgbClr val="FF0000"/>
              </a:solidFill>
            </a:endParaRPr>
          </a:p>
        </p:txBody>
      </p:sp>
      <p:pic>
        <p:nvPicPr>
          <p:cNvPr id="3" name="Picture 2">
            <a:extLst>
              <a:ext uri="{FF2B5EF4-FFF2-40B4-BE49-F238E27FC236}">
                <a16:creationId xmlns:a16="http://schemas.microsoft.com/office/drawing/2014/main" id="{7C0DC3B9-9DCD-914F-9223-B85FC4E905C2}"/>
              </a:ext>
            </a:extLst>
          </p:cNvPr>
          <p:cNvPicPr>
            <a:picLocks noChangeAspect="1"/>
          </p:cNvPicPr>
          <p:nvPr/>
        </p:nvPicPr>
        <p:blipFill>
          <a:blip r:embed="rId2"/>
          <a:stretch>
            <a:fillRect/>
          </a:stretch>
        </p:blipFill>
        <p:spPr>
          <a:xfrm>
            <a:off x="10069551" y="38325"/>
            <a:ext cx="2018286" cy="5682251"/>
          </a:xfrm>
          <a:prstGeom prst="rect">
            <a:avLst/>
          </a:prstGeom>
        </p:spPr>
      </p:pic>
    </p:spTree>
    <p:extLst>
      <p:ext uri="{BB962C8B-B14F-4D97-AF65-F5344CB8AC3E}">
        <p14:creationId xmlns:p14="http://schemas.microsoft.com/office/powerpoint/2010/main" val="10497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378388"/>
          </a:xfrm>
        </p:spPr>
        <p:txBody>
          <a:bodyPr>
            <a:normAutofit fontScale="85000" lnSpcReduction="20000"/>
          </a:bodyPr>
          <a:lstStyle/>
          <a:p>
            <a:r>
              <a:rPr lang="en-US" dirty="0"/>
              <a:t>Users must also define the set of register classes contained within the design</a:t>
            </a:r>
          </a:p>
          <a:p>
            <a:r>
              <a:rPr lang="en-US" dirty="0"/>
              <a:t>Each register class and register is raised to a global variable across all instruction definitions</a:t>
            </a:r>
          </a:p>
          <a:p>
            <a:r>
              <a:rPr lang="en-US" dirty="0"/>
              <a:t>Each register must be encapsulated in a register class</a:t>
            </a:r>
          </a:p>
          <a:p>
            <a:r>
              <a:rPr lang="en-US" dirty="0"/>
              <a:t>Each register must include a datatype</a:t>
            </a:r>
          </a:p>
          <a:p>
            <a:pPr lvl="1"/>
            <a:r>
              <a:rPr lang="en-US" dirty="0"/>
              <a:t>These are the datatypes defined in slide 28</a:t>
            </a:r>
          </a:p>
          <a:p>
            <a:r>
              <a:rPr lang="en-US" dirty="0"/>
              <a:t>Users can create register files with mixed data types (but performance and/or area may suffer)</a:t>
            </a:r>
          </a:p>
          <a:p>
            <a:r>
              <a:rPr lang="en-US" dirty="0"/>
              <a:t>Register class and register names must map back to the names defined in your </a:t>
            </a:r>
            <a:r>
              <a:rPr lang="en-US" dirty="0" err="1"/>
              <a:t>CoreGen</a:t>
            </a:r>
            <a:r>
              <a:rPr lang="en-US" dirty="0"/>
              <a:t> IR file</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862918"/>
            <a:ext cx="7740072" cy="4934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regclass</a:t>
            </a:r>
            <a:r>
              <a:rPr lang="en-US" i="1" dirty="0">
                <a:solidFill>
                  <a:schemeClr val="tx1"/>
                </a:solidFill>
              </a:rPr>
              <a:t> RCNAME( DATATYPE RegName1, DATATYPE RegName2, … )</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78842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329082" cy="3378388"/>
          </a:xfrm>
        </p:spPr>
        <p:txBody>
          <a:bodyPr>
            <a:normAutofit/>
          </a:bodyPr>
          <a:lstStyle/>
          <a:p>
            <a:r>
              <a:rPr lang="en-US" dirty="0"/>
              <a:t>Using the </a:t>
            </a:r>
            <a:r>
              <a:rPr lang="en-US" i="1" dirty="0"/>
              <a:t>GPR</a:t>
            </a:r>
            <a:r>
              <a:rPr lang="en-US" dirty="0"/>
              <a:t> register file from our Level 1 tutorial, we can define a register class in </a:t>
            </a:r>
            <a:r>
              <a:rPr lang="en-US" dirty="0" err="1"/>
              <a:t>StoneCutter</a:t>
            </a:r>
            <a:endParaRPr lang="en-US" dirty="0"/>
          </a:p>
          <a:p>
            <a:r>
              <a:rPr lang="en-US" dirty="0"/>
              <a:t>32 general purpose registers</a:t>
            </a:r>
          </a:p>
          <a:p>
            <a:r>
              <a:rPr lang="en-US" dirty="0"/>
              <a:t>All are defined as unsigned 64 bit integers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029200"/>
            <a:ext cx="7740072" cy="1327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DFDDCA2E-03DC-934B-87A3-4C3E9D170607}"/>
              </a:ext>
            </a:extLst>
          </p:cNvPr>
          <p:cNvPicPr>
            <a:picLocks noChangeAspect="1"/>
          </p:cNvPicPr>
          <p:nvPr/>
        </p:nvPicPr>
        <p:blipFill>
          <a:blip r:embed="rId2"/>
          <a:stretch>
            <a:fillRect/>
          </a:stretch>
        </p:blipFill>
        <p:spPr>
          <a:xfrm>
            <a:off x="7557246" y="1209875"/>
            <a:ext cx="4486835" cy="3615926"/>
          </a:xfrm>
          <a:prstGeom prst="rect">
            <a:avLst/>
          </a:prstGeom>
        </p:spPr>
      </p:pic>
    </p:spTree>
    <p:extLst>
      <p:ext uri="{BB962C8B-B14F-4D97-AF65-F5344CB8AC3E}">
        <p14:creationId xmlns:p14="http://schemas.microsoft.com/office/powerpoint/2010/main" val="348327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Each instruction implementation requires an instruction </a:t>
            </a:r>
            <a:r>
              <a:rPr lang="en-US" i="1" dirty="0"/>
              <a:t>definition</a:t>
            </a:r>
            <a:endParaRPr lang="en-US" dirty="0"/>
          </a:p>
          <a:p>
            <a:r>
              <a:rPr lang="en-US" dirty="0"/>
              <a:t>The instruction definition is analogous to a C-function that defines the respective implementation of the instruction</a:t>
            </a:r>
          </a:p>
          <a:p>
            <a:r>
              <a:rPr lang="en-US" dirty="0"/>
              <a:t>Each instruction implementation requires an instruction prototype</a:t>
            </a:r>
          </a:p>
          <a:p>
            <a:r>
              <a:rPr lang="en-US" dirty="0"/>
              <a:t>Prototypes provide several key implementation elements:</a:t>
            </a:r>
          </a:p>
          <a:p>
            <a:pPr lvl="1"/>
            <a:r>
              <a:rPr lang="en-US" dirty="0"/>
              <a:t>Instruction naming convention that matches the decoding/instruction crack logic</a:t>
            </a:r>
          </a:p>
          <a:p>
            <a:pPr lvl="1"/>
            <a:r>
              <a:rPr lang="en-US" dirty="0"/>
              <a:t>The instruction format for the instruction that provides the compiler the ability to validate the I/O structure</a:t>
            </a:r>
          </a:p>
          <a:p>
            <a:pPr lvl="1"/>
            <a:r>
              <a:rPr lang="en-US" dirty="0"/>
              <a:t>The instruction arguments in the form of instruction fields, register classes or registers that define the pipelined I/O structure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913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lnSpcReduction="10000"/>
          </a:bodyPr>
          <a:lstStyle/>
          <a:p>
            <a:r>
              <a:rPr lang="en-US" dirty="0"/>
              <a:t>The </a:t>
            </a:r>
            <a:r>
              <a:rPr lang="en-US" i="1" dirty="0"/>
              <a:t>INSTNAME</a:t>
            </a:r>
            <a:r>
              <a:rPr lang="en-US" dirty="0"/>
              <a:t> from each instruction definition must match the complementary instruction name defined in the </a:t>
            </a:r>
            <a:r>
              <a:rPr lang="en-US" dirty="0" err="1"/>
              <a:t>CoreGen</a:t>
            </a:r>
            <a:r>
              <a:rPr lang="en-US" dirty="0"/>
              <a:t> IR</a:t>
            </a:r>
          </a:p>
          <a:p>
            <a:r>
              <a:rPr lang="en-US" dirty="0"/>
              <a:t>The </a:t>
            </a:r>
            <a:r>
              <a:rPr lang="en-US" i="1" dirty="0"/>
              <a:t>INSTFORMAT</a:t>
            </a:r>
            <a:r>
              <a:rPr lang="en-US" dirty="0"/>
              <a:t> is an optional syntactical addition to the instruction definition, however</a:t>
            </a:r>
          </a:p>
          <a:p>
            <a:pPr lvl="1"/>
            <a:r>
              <a:rPr lang="en-US" dirty="0"/>
              <a:t>Defining the instruction format allows </a:t>
            </a:r>
            <a:r>
              <a:rPr lang="en-US" dirty="0" err="1"/>
              <a:t>StoneCutter</a:t>
            </a:r>
            <a:r>
              <a:rPr lang="en-US" dirty="0"/>
              <a:t> to correctly validate the I/O pipeline</a:t>
            </a:r>
          </a:p>
          <a:p>
            <a:pPr lvl="1"/>
            <a:r>
              <a:rPr lang="en-US" dirty="0"/>
              <a:t>Will prevent downstream issues in creating erroneous I/O paths</a:t>
            </a:r>
          </a:p>
          <a:p>
            <a:pPr lvl="1"/>
            <a:r>
              <a:rPr lang="en-US" dirty="0"/>
              <a:t>The instruction format must match an existing format defined in the instruction format block and the </a:t>
            </a:r>
            <a:r>
              <a:rPr lang="en-US" dirty="0" err="1"/>
              <a:t>CoreGen</a:t>
            </a:r>
            <a:r>
              <a:rPr lang="en-US" dirty="0"/>
              <a:t> IR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a:solidFill>
                  <a:srgbClr val="FF0000"/>
                </a:solidFill>
              </a:rPr>
              <a:t>INSTNAME</a:t>
            </a:r>
            <a:r>
              <a:rPr lang="en-US" i="1" dirty="0">
                <a:solidFill>
                  <a:schemeClr val="tx1"/>
                </a:solidFill>
              </a:rPr>
              <a:t>[:</a:t>
            </a:r>
            <a:r>
              <a:rPr lang="en-US" i="1" dirty="0">
                <a:solidFill>
                  <a:srgbClr val="FF0000"/>
                </a:solidFill>
              </a:rPr>
              <a:t>INSTFORMAT</a:t>
            </a:r>
            <a:r>
              <a:rPr lang="en-US" i="1" dirty="0">
                <a:solidFill>
                  <a:schemeClr val="tx1"/>
                </a:solidFill>
              </a:rPr>
              <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1593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The instruction argument list provides the set of standard I/O paths for the target function</a:t>
            </a:r>
          </a:p>
          <a:p>
            <a:r>
              <a:rPr lang="en-US" dirty="0"/>
              <a:t>The argument lists can include any </a:t>
            </a:r>
            <a:r>
              <a:rPr lang="en-US" u="sng" dirty="0"/>
              <a:t>global</a:t>
            </a:r>
            <a:r>
              <a:rPr lang="en-US" dirty="0"/>
              <a:t> variables:</a:t>
            </a:r>
          </a:p>
          <a:p>
            <a:pPr lvl="1"/>
            <a:r>
              <a:rPr lang="en-US" dirty="0"/>
              <a:t>Register classes</a:t>
            </a:r>
          </a:p>
          <a:p>
            <a:pPr lvl="1"/>
            <a:r>
              <a:rPr lang="en-US" dirty="0"/>
              <a:t>Individual registers</a:t>
            </a:r>
          </a:p>
          <a:p>
            <a:pPr lvl="1"/>
            <a:r>
              <a:rPr lang="en-US" dirty="0"/>
              <a:t>Instruction fields</a:t>
            </a:r>
          </a:p>
          <a:p>
            <a:r>
              <a:rPr lang="en-US" i="1" dirty="0"/>
              <a:t>Note: </a:t>
            </a:r>
            <a:r>
              <a:rPr lang="en-US" dirty="0"/>
              <a:t>Most instructions will include the register and immediate fields of the respective register format</a:t>
            </a:r>
          </a:p>
          <a:p>
            <a:pPr lvl="1"/>
            <a:r>
              <a:rPr lang="en-US" dirty="0"/>
              <a:t>These are things that are commonly utilized in the instruction body</a:t>
            </a:r>
          </a:p>
          <a:p>
            <a:r>
              <a:rPr lang="en-US" i="1" dirty="0"/>
              <a:t>Note</a:t>
            </a:r>
            <a:r>
              <a:rPr lang="en-US" dirty="0"/>
              <a:t>: The instruction arguments are NOT separated by commas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t>
            </a:r>
            <a:r>
              <a:rPr lang="en-US" i="1" dirty="0">
                <a:solidFill>
                  <a:srgbClr val="FF0000"/>
                </a:solidFill>
              </a:rPr>
              <a:t>ARG1 ARG2 ARG3 </a:t>
            </a:r>
            <a:r>
              <a:rPr lang="en-US" i="1" dirty="0">
                <a:solidFill>
                  <a:schemeClr val="tx1"/>
                </a:solidFill>
              </a:rPr>
              <a:t>…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4831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530788" cy="3553200"/>
          </a:xfrm>
        </p:spPr>
        <p:txBody>
          <a:bodyPr>
            <a:normAutofit/>
          </a:bodyPr>
          <a:lstStyle/>
          <a:p>
            <a:r>
              <a:rPr lang="en-US" dirty="0"/>
              <a:t>Using the basic ADD instruction from the Level 1 tutorial, we can define a simple prototype</a:t>
            </a:r>
          </a:p>
          <a:p>
            <a:r>
              <a:rPr lang="en-US" dirty="0"/>
              <a:t>Note how we define the instruction to utilize the </a:t>
            </a:r>
            <a:r>
              <a:rPr lang="en-US" i="1" dirty="0" err="1"/>
              <a:t>Arith.if</a:t>
            </a:r>
            <a:r>
              <a:rPr lang="en-US" dirty="0"/>
              <a:t> format and utilize the {</a:t>
            </a:r>
            <a:r>
              <a:rPr lang="en-US" i="1" dirty="0" err="1"/>
              <a:t>ra,rb,rt</a:t>
            </a:r>
            <a:r>
              <a:rPr lang="en-US" dirty="0"/>
              <a:t>} register fields as well as the </a:t>
            </a:r>
            <a:r>
              <a:rPr lang="en-US" i="1" dirty="0" err="1"/>
              <a:t>imm</a:t>
            </a:r>
            <a:r>
              <a:rPr lang="en-US" dirty="0"/>
              <a:t> field from the instruction format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 this is the instruction body</a:t>
            </a:r>
          </a:p>
          <a:p>
            <a:r>
              <a:rPr lang="en-US" i="1" dirty="0">
                <a:solidFill>
                  <a:schemeClr val="tx1"/>
                </a:solidFill>
              </a:rPr>
              <a:t>}</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29C86C38-3203-6D43-9ECF-117449DEE6F5}"/>
              </a:ext>
            </a:extLst>
          </p:cNvPr>
          <p:cNvPicPr>
            <a:picLocks noChangeAspect="1"/>
          </p:cNvPicPr>
          <p:nvPr/>
        </p:nvPicPr>
        <p:blipFill>
          <a:blip r:embed="rId2"/>
          <a:stretch>
            <a:fillRect/>
          </a:stretch>
        </p:blipFill>
        <p:spPr>
          <a:xfrm>
            <a:off x="7237870" y="1506352"/>
            <a:ext cx="4851781" cy="3668711"/>
          </a:xfrm>
          <a:prstGeom prst="rect">
            <a:avLst/>
          </a:prstGeom>
        </p:spPr>
      </p:pic>
    </p:spTree>
    <p:extLst>
      <p:ext uri="{BB962C8B-B14F-4D97-AF65-F5344CB8AC3E}">
        <p14:creationId xmlns:p14="http://schemas.microsoft.com/office/powerpoint/2010/main" val="3997013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Variables can be global or local (just as in C)</a:t>
            </a:r>
          </a:p>
          <a:p>
            <a:r>
              <a:rPr lang="en-US" dirty="0"/>
              <a:t>Global variables are defined within the instruction format and register classes</a:t>
            </a:r>
          </a:p>
          <a:p>
            <a:r>
              <a:rPr lang="en-US" dirty="0"/>
              <a:t>Local variables are defined </a:t>
            </a:r>
            <a:r>
              <a:rPr lang="en-US" i="1" dirty="0"/>
              <a:t>first</a:t>
            </a:r>
            <a:r>
              <a:rPr lang="en-US" dirty="0"/>
              <a:t> in the instruction implementation body</a:t>
            </a:r>
          </a:p>
          <a:p>
            <a:pPr lvl="1"/>
            <a:r>
              <a:rPr lang="en-US" dirty="0"/>
              <a:t>Just like in C where variables are defined at the top of the function</a:t>
            </a:r>
          </a:p>
          <a:p>
            <a:pPr lvl="1"/>
            <a:r>
              <a:rPr lang="en-US" dirty="0"/>
              <a:t>Local variable scope is the entire instruction body</a:t>
            </a:r>
          </a:p>
          <a:p>
            <a:r>
              <a:rPr lang="en-US" dirty="0"/>
              <a:t>Local variables must include an associated datatype (Slide 28)</a:t>
            </a:r>
          </a:p>
          <a:p>
            <a:pPr lvl="1"/>
            <a:r>
              <a:rPr lang="en-US" dirty="0"/>
              <a:t>Local variables can be initialized with specific values</a:t>
            </a:r>
          </a:p>
          <a:p>
            <a:pPr lvl="1"/>
            <a:r>
              <a:rPr lang="en-US" dirty="0"/>
              <a:t>Multiple variables with the same type can be defined together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INST:INSTFORMAT( … ) {</a:t>
            </a:r>
          </a:p>
          <a:p>
            <a:r>
              <a:rPr lang="en-US" i="1" dirty="0">
                <a:solidFill>
                  <a:schemeClr val="tx1"/>
                </a:solidFill>
              </a:rPr>
              <a:t>	DATATYPE var1</a:t>
            </a:r>
          </a:p>
          <a:p>
            <a:r>
              <a:rPr lang="en-US" i="1" dirty="0">
                <a:solidFill>
                  <a:schemeClr val="tx1"/>
                </a:solidFill>
              </a:rPr>
              <a:t>	DATATYPE var2 = VALUE</a:t>
            </a:r>
          </a:p>
          <a:p>
            <a:r>
              <a:rPr lang="en-US" i="1" dirty="0">
                <a:solidFill>
                  <a:schemeClr val="tx1"/>
                </a:solidFill>
              </a:rPr>
              <a:t>	DATATYPE var3, var4,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279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Global variables reside within register file storage</a:t>
            </a:r>
          </a:p>
          <a:p>
            <a:r>
              <a:rPr lang="en-US" dirty="0"/>
              <a:t>Local variables generally reside within the pipeline</a:t>
            </a:r>
          </a:p>
          <a:p>
            <a:r>
              <a:rPr lang="en-US" dirty="0"/>
              <a:t>Note: Its imperative that you make good choices with respect to the datatypes of your local variables</a:t>
            </a:r>
          </a:p>
          <a:p>
            <a:pPr lvl="1"/>
            <a:r>
              <a:rPr lang="en-US" dirty="0" err="1"/>
              <a:t>StoneCutter</a:t>
            </a:r>
            <a:r>
              <a:rPr lang="en-US" dirty="0"/>
              <a:t> will always attempt to do the “right thing” with respect to the values present in the operation</a:t>
            </a:r>
          </a:p>
          <a:p>
            <a:pPr lvl="1"/>
            <a:r>
              <a:rPr lang="en-US" dirty="0"/>
              <a:t>Maintaining correct datatypes for the desired operation width will ensure numerical stability</a:t>
            </a:r>
          </a:p>
          <a:p>
            <a:r>
              <a:rPr lang="en-US" dirty="0"/>
              <a:t>Take the following example to perform a fused multiple add operation</a:t>
            </a:r>
          </a:p>
          <a:p>
            <a:pPr lvl="1"/>
            <a:r>
              <a:rPr lang="en-US" dirty="0"/>
              <a:t>**This is an incredibly simple example</a:t>
            </a:r>
          </a:p>
          <a:p>
            <a:pPr lvl="1"/>
            <a:r>
              <a:rPr lang="en-US" dirty="0"/>
              <a:t>Can also be done using </a:t>
            </a:r>
            <a:r>
              <a:rPr lang="en-US" dirty="0" err="1"/>
              <a:t>rt</a:t>
            </a:r>
            <a:r>
              <a:rPr lang="en-US" dirty="0"/>
              <a:t> = </a:t>
            </a:r>
            <a:r>
              <a:rPr lang="en-US" dirty="0" err="1"/>
              <a:t>ra</a:t>
            </a:r>
            <a:r>
              <a:rPr lang="en-US" dirty="0"/>
              <a:t> + (</a:t>
            </a:r>
            <a:r>
              <a:rPr lang="en-US" dirty="0" err="1"/>
              <a:t>rb</a:t>
            </a:r>
            <a:r>
              <a:rPr lang="en-US" dirty="0"/>
              <a:t> * </a:t>
            </a:r>
            <a:r>
              <a:rPr lang="en-US" dirty="0" err="1"/>
              <a:t>rt</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fadd:Arith.if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u64 tmp1 = 0</a:t>
            </a:r>
          </a:p>
          <a:p>
            <a:r>
              <a:rPr lang="en-US" i="1" dirty="0">
                <a:solidFill>
                  <a:schemeClr val="tx1"/>
                </a:solidFill>
              </a:rPr>
              <a:t>	tmp1 = </a:t>
            </a:r>
            <a:r>
              <a:rPr lang="en-US" i="1" dirty="0" err="1">
                <a:solidFill>
                  <a:schemeClr val="tx1"/>
                </a:solidFill>
              </a:rPr>
              <a:t>rb</a:t>
            </a:r>
            <a:r>
              <a:rPr lang="en-US" i="1" dirty="0">
                <a:solidFill>
                  <a:schemeClr val="tx1"/>
                </a:solidFill>
              </a:rPr>
              <a:t> * </a:t>
            </a:r>
            <a:r>
              <a:rPr lang="en-US" i="1" dirty="0" err="1">
                <a:solidFill>
                  <a:schemeClr val="tx1"/>
                </a:solidFill>
              </a:rPr>
              <a:t>rt</a:t>
            </a:r>
            <a:endParaRPr lang="en-US" i="1" dirty="0">
              <a:solidFill>
                <a:schemeClr val="tx1"/>
              </a:solidFill>
            </a:endParaRPr>
          </a:p>
          <a:p>
            <a:r>
              <a:rPr lang="en-US" i="1" dirty="0">
                <a:solidFill>
                  <a:schemeClr val="tx1"/>
                </a:solidFill>
              </a:rPr>
              <a:t>	</a:t>
            </a:r>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tmp1</a:t>
            </a:r>
          </a:p>
          <a:p>
            <a:r>
              <a:rPr lang="en-US" i="1" dirty="0">
                <a:solidFill>
                  <a:schemeClr val="tx1"/>
                </a:solidFill>
              </a:rPr>
              <a:t>}</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43439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92500" lnSpcReduction="10000"/>
          </a:bodyPr>
          <a:lstStyle/>
          <a:p>
            <a:r>
              <a:rPr lang="en-US" dirty="0"/>
              <a:t>There are a number of special case global variable definitions</a:t>
            </a:r>
          </a:p>
          <a:p>
            <a:pPr lvl="1"/>
            <a:r>
              <a:rPr lang="en-US" dirty="0"/>
              <a:t>Reading/writing these variables induces special backend I/O circuits</a:t>
            </a:r>
          </a:p>
          <a:p>
            <a:r>
              <a:rPr lang="en-US" dirty="0"/>
              <a:t>Registers: directly reading/writing named registers will directly read/write these registers within their target register files</a:t>
            </a:r>
          </a:p>
          <a:p>
            <a:pPr lvl="1"/>
            <a:r>
              <a:rPr lang="en-US" dirty="0"/>
              <a:t>Registers must be defined within a register class object</a:t>
            </a:r>
          </a:p>
          <a:p>
            <a:r>
              <a:rPr lang="en-US" dirty="0"/>
              <a:t>Register Fields: reading/writing register fields will manipulate the register at the index referenced by the register field</a:t>
            </a:r>
          </a:p>
          <a:p>
            <a:pPr lvl="1"/>
            <a:r>
              <a:rPr lang="en-US" dirty="0" err="1"/>
              <a:t>RegisterClass</a:t>
            </a:r>
            <a:r>
              <a:rPr lang="en-US" dirty="0"/>
              <a:t>[Field] = Value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F0000"/>
              </a:solidFill>
            </a:endParaRPr>
          </a:p>
          <a:p>
            <a:r>
              <a:rPr lang="en-US" i="1" dirty="0">
                <a:solidFill>
                  <a:schemeClr val="tx1"/>
                </a:solidFill>
              </a:rPr>
              <a:t>pc = 10  #-- set the value of the pc register to 10</a:t>
            </a:r>
          </a:p>
          <a:p>
            <a:endParaRPr lang="en-US" i="1" dirty="0">
              <a:solidFill>
                <a:schemeClr val="tx1"/>
              </a:solidFill>
            </a:endParaRPr>
          </a:p>
          <a:p>
            <a:r>
              <a:rPr lang="en-US" i="1" dirty="0" err="1">
                <a:solidFill>
                  <a:schemeClr val="tx1"/>
                </a:solidFill>
              </a:rPr>
              <a:t>rt</a:t>
            </a:r>
            <a:r>
              <a:rPr lang="en-US" i="1" dirty="0">
                <a:solidFill>
                  <a:schemeClr val="tx1"/>
                </a:solidFill>
              </a:rPr>
              <a:t> = 15   #-- write the value 15 to the register at the index in the RT field</a:t>
            </a:r>
          </a:p>
        </p:txBody>
      </p:sp>
    </p:spTree>
    <p:extLst>
      <p:ext uri="{BB962C8B-B14F-4D97-AF65-F5344CB8AC3E}">
        <p14:creationId xmlns:p14="http://schemas.microsoft.com/office/powerpoint/2010/main" val="16513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Overview</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Instruction Definition Concepts</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72726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10000"/>
          </a:bodyPr>
          <a:lstStyle/>
          <a:p>
            <a:r>
              <a:rPr lang="en-US" dirty="0"/>
              <a:t>The </a:t>
            </a:r>
            <a:r>
              <a:rPr lang="en-US" dirty="0" err="1"/>
              <a:t>StoneCutter</a:t>
            </a:r>
            <a:r>
              <a:rPr lang="en-US" dirty="0"/>
              <a:t> language supports the full complement of C arithmetic operations in standard form: </a:t>
            </a:r>
          </a:p>
          <a:p>
            <a:pPr lvl="1"/>
            <a:r>
              <a:rPr lang="en-US" i="1" dirty="0"/>
              <a:t>Output = Input &lt;operator&gt; Input</a:t>
            </a:r>
          </a:p>
          <a:p>
            <a:r>
              <a:rPr lang="en-US" dirty="0"/>
              <a:t>As mentioned earlier, the only exception to this is the Boolean and bitwise complement operations (!,~)</a:t>
            </a:r>
          </a:p>
          <a:p>
            <a:r>
              <a:rPr lang="en-US" dirty="0"/>
              <a:t>The target (output) of all operations must be writable entities (variables or register fields)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136776"/>
            <a:ext cx="7740072" cy="1219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u16 tmp1 = 0</a:t>
            </a:r>
          </a:p>
          <a:p>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a:solidFill>
                  <a:schemeClr val="tx1"/>
                </a:solidFill>
              </a:rPr>
              <a:t>tmp1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err="1">
                <a:solidFill>
                  <a:srgbClr val="FF0000"/>
                </a:solidFill>
              </a:rPr>
              <a:t>imm</a:t>
            </a:r>
            <a:r>
              <a:rPr lang="en-US" i="1" dirty="0">
                <a:solidFill>
                  <a:srgbClr val="FF0000"/>
                </a:solidFill>
              </a:rPr>
              <a:t> = </a:t>
            </a:r>
            <a:r>
              <a:rPr lang="en-US" i="1" dirty="0" err="1">
                <a:solidFill>
                  <a:srgbClr val="FF0000"/>
                </a:solidFill>
              </a:rPr>
              <a:t>rt</a:t>
            </a:r>
            <a:r>
              <a:rPr lang="en-US" i="1" dirty="0">
                <a:solidFill>
                  <a:srgbClr val="FF0000"/>
                </a:solidFill>
              </a:rPr>
              <a:t>              #-- ILLEGAL, “</a:t>
            </a:r>
            <a:r>
              <a:rPr lang="en-US" i="1" dirty="0" err="1">
                <a:solidFill>
                  <a:srgbClr val="FF0000"/>
                </a:solidFill>
              </a:rPr>
              <a:t>imm</a:t>
            </a:r>
            <a:r>
              <a:rPr lang="en-US" i="1" dirty="0">
                <a:solidFill>
                  <a:srgbClr val="FF0000"/>
                </a:solidFill>
              </a:rPr>
              <a:t>” is a read-only instruction field</a:t>
            </a:r>
          </a:p>
          <a:p>
            <a:endParaRPr lang="en-US" dirty="0">
              <a:solidFill>
                <a:srgbClr val="FF0000"/>
              </a:solidFill>
            </a:endParaRPr>
          </a:p>
        </p:txBody>
      </p:sp>
    </p:spTree>
    <p:extLst>
      <p:ext uri="{BB962C8B-B14F-4D97-AF65-F5344CB8AC3E}">
        <p14:creationId xmlns:p14="http://schemas.microsoft.com/office/powerpoint/2010/main" val="30790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46027"/>
          </a:xfrm>
        </p:spPr>
        <p:txBody>
          <a:bodyPr>
            <a:normAutofit fontScale="77500" lnSpcReduction="20000"/>
          </a:bodyPr>
          <a:lstStyle/>
          <a:p>
            <a:r>
              <a:rPr lang="en-US" dirty="0" err="1"/>
              <a:t>StoneCutter</a:t>
            </a:r>
            <a:r>
              <a:rPr lang="en-US" dirty="0"/>
              <a:t> has a unique feature in that users can perform operations with inputs of any type</a:t>
            </a:r>
          </a:p>
          <a:p>
            <a:r>
              <a:rPr lang="en-US" dirty="0" err="1"/>
              <a:t>StoneCutter</a:t>
            </a:r>
            <a:r>
              <a:rPr lang="en-US" dirty="0"/>
              <a:t> will attempt to up/down convert based upon the type of the output operand</a:t>
            </a:r>
          </a:p>
          <a:p>
            <a:r>
              <a:rPr lang="en-US" dirty="0"/>
              <a:t>Any time operations are upconverted, the extended bit space must be considered volatile.  You MUST utilize the sign and zero extension </a:t>
            </a:r>
            <a:r>
              <a:rPr lang="en-US" dirty="0" err="1"/>
              <a:t>intrinsics</a:t>
            </a:r>
            <a:r>
              <a:rPr lang="en-US" dirty="0"/>
              <a:t> in order to maintain numerical stability</a:t>
            </a:r>
          </a:p>
          <a:p>
            <a:pPr lvl="1"/>
            <a:r>
              <a:rPr lang="en-US" dirty="0"/>
              <a:t>u64 = u32 + u32</a:t>
            </a:r>
          </a:p>
          <a:p>
            <a:r>
              <a:rPr lang="en-US" dirty="0"/>
              <a:t>Any time operations are truncated, the least significant N bits are always taken</a:t>
            </a:r>
          </a:p>
          <a:p>
            <a:pPr lvl="1"/>
            <a:r>
              <a:rPr lang="en-US" dirty="0"/>
              <a:t>u32 = u64 + u64</a:t>
            </a:r>
          </a:p>
          <a:p>
            <a:endParaRPr lang="en-US" dirty="0"/>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71651"/>
            <a:ext cx="7740072" cy="15846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u64 tmp1, tmp2, tmp3</a:t>
            </a:r>
          </a:p>
          <a:p>
            <a:r>
              <a:rPr lang="en-US" i="1" dirty="0">
                <a:solidFill>
                  <a:schemeClr val="tx1"/>
                </a:solidFill>
              </a:rPr>
              <a:t>u32 tmp4, tmp5</a:t>
            </a:r>
          </a:p>
          <a:p>
            <a:r>
              <a:rPr lang="en-US" i="1" dirty="0">
                <a:solidFill>
                  <a:schemeClr val="tx1"/>
                </a:solidFill>
              </a:rPr>
              <a:t>tmp1 = tmp2 + tmp4   #-- tmp4 is extended to 64 bits</a:t>
            </a:r>
          </a:p>
          <a:p>
            <a:r>
              <a:rPr lang="en-US" i="1" dirty="0">
                <a:solidFill>
                  <a:schemeClr val="tx1"/>
                </a:solidFill>
              </a:rPr>
              <a:t>tmp4 = tmp1  + tmp3  #-- result is truncated to 32 bits (31:0)</a:t>
            </a:r>
          </a:p>
          <a:p>
            <a:r>
              <a:rPr lang="en-US" i="1" dirty="0">
                <a:solidFill>
                  <a:schemeClr val="tx1"/>
                </a:solidFill>
              </a:rPr>
              <a:t>tmp3 = tmp1 &lt;&lt; tmp2 #-- result is still truncated to 64 bits</a:t>
            </a:r>
          </a:p>
          <a:p>
            <a:endParaRPr lang="en-US" dirty="0">
              <a:solidFill>
                <a:srgbClr val="FF0000"/>
              </a:solidFill>
            </a:endParaRPr>
          </a:p>
        </p:txBody>
      </p:sp>
    </p:spTree>
    <p:extLst>
      <p:ext uri="{BB962C8B-B14F-4D97-AF65-F5344CB8AC3E}">
        <p14:creationId xmlns:p14="http://schemas.microsoft.com/office/powerpoint/2010/main" val="299604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71AA-F928-6B4F-BD13-B93B165237F7}"/>
              </a:ext>
            </a:extLst>
          </p:cNvPr>
          <p:cNvSpPr>
            <a:spLocks noGrp="1"/>
          </p:cNvSpPr>
          <p:nvPr>
            <p:ph type="title"/>
          </p:nvPr>
        </p:nvSpPr>
        <p:spPr/>
        <p:txBody>
          <a:bodyPr/>
          <a:lstStyle/>
          <a:p>
            <a:r>
              <a:rPr lang="en-US" dirty="0" err="1"/>
              <a:t>StoneCutter</a:t>
            </a:r>
            <a:r>
              <a:rPr lang="en-US" dirty="0"/>
              <a:t> Syntax: Arithmetic Operations cont.</a:t>
            </a:r>
          </a:p>
        </p:txBody>
      </p:sp>
      <p:sp>
        <p:nvSpPr>
          <p:cNvPr id="4" name="Footer Placeholder 3">
            <a:extLst>
              <a:ext uri="{FF2B5EF4-FFF2-40B4-BE49-F238E27FC236}">
                <a16:creationId xmlns:a16="http://schemas.microsoft.com/office/drawing/2014/main" id="{1CB6ACB4-00AC-994D-B564-BE6F7EBE7BE8}"/>
              </a:ext>
            </a:extLst>
          </p:cNvPr>
          <p:cNvSpPr>
            <a:spLocks noGrp="1"/>
          </p:cNvSpPr>
          <p:nvPr>
            <p:ph type="ftr" sz="quarter" idx="11"/>
          </p:nvPr>
        </p:nvSpPr>
        <p:spPr/>
        <p:txBody>
          <a:bodyPr/>
          <a:lstStyle/>
          <a:p>
            <a:r>
              <a:rPr lang="en-US"/>
              <a:t>Tactical Computing Laboratories</a:t>
            </a:r>
            <a:endParaRPr lang="en-US" dirty="0"/>
          </a:p>
        </p:txBody>
      </p:sp>
      <p:graphicFrame>
        <p:nvGraphicFramePr>
          <p:cNvPr id="5" name="Table 4">
            <a:extLst>
              <a:ext uri="{FF2B5EF4-FFF2-40B4-BE49-F238E27FC236}">
                <a16:creationId xmlns:a16="http://schemas.microsoft.com/office/drawing/2014/main" id="{32B74F28-8D93-EB4A-821E-EAEFA44B30AE}"/>
              </a:ext>
            </a:extLst>
          </p:cNvPr>
          <p:cNvGraphicFramePr>
            <a:graphicFrameLocks noGrp="1"/>
          </p:cNvGraphicFramePr>
          <p:nvPr>
            <p:extLst>
              <p:ext uri="{D42A27DB-BD31-4B8C-83A1-F6EECF244321}">
                <p14:modId xmlns:p14="http://schemas.microsoft.com/office/powerpoint/2010/main" val="3143420231"/>
              </p:ext>
            </p:extLst>
          </p:nvPr>
        </p:nvGraphicFramePr>
        <p:xfrm>
          <a:off x="2032000" y="1690688"/>
          <a:ext cx="8127999" cy="4450080"/>
        </p:xfrm>
        <a:graphic>
          <a:graphicData uri="http://schemas.openxmlformats.org/drawingml/2006/table">
            <a:tbl>
              <a:tblPr firstRow="1" bandRow="1">
                <a:tableStyleId>{073A0DAA-6AF3-43AB-8588-CEC1D06C72B9}</a:tableStyleId>
              </a:tblPr>
              <a:tblGrid>
                <a:gridCol w="1074271">
                  <a:extLst>
                    <a:ext uri="{9D8B030D-6E8A-4147-A177-3AD203B41FA5}">
                      <a16:colId xmlns:a16="http://schemas.microsoft.com/office/drawing/2014/main" val="624018485"/>
                    </a:ext>
                  </a:extLst>
                </a:gridCol>
                <a:gridCol w="2030505">
                  <a:extLst>
                    <a:ext uri="{9D8B030D-6E8A-4147-A177-3AD203B41FA5}">
                      <a16:colId xmlns:a16="http://schemas.microsoft.com/office/drawing/2014/main" val="1001407252"/>
                    </a:ext>
                  </a:extLst>
                </a:gridCol>
                <a:gridCol w="5023223">
                  <a:extLst>
                    <a:ext uri="{9D8B030D-6E8A-4147-A177-3AD203B41FA5}">
                      <a16:colId xmlns:a16="http://schemas.microsoft.com/office/drawing/2014/main" val="2382206728"/>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27871517"/>
                  </a:ext>
                </a:extLst>
              </a:tr>
              <a:tr h="370840">
                <a:tc>
                  <a:txBody>
                    <a:bodyPr/>
                    <a:lstStyle/>
                    <a:p>
                      <a:pPr algn="ctr"/>
                      <a:r>
                        <a:rPr lang="en-US" dirty="0"/>
                        <a:t>=</a:t>
                      </a:r>
                    </a:p>
                  </a:txBody>
                  <a:tcPr/>
                </a:tc>
                <a:tc>
                  <a:txBody>
                    <a:bodyPr/>
                    <a:lstStyle/>
                    <a:p>
                      <a:pPr algn="ctr"/>
                      <a:r>
                        <a:rPr lang="en-US" i="1" dirty="0"/>
                        <a:t>RT = RB</a:t>
                      </a:r>
                    </a:p>
                  </a:txBody>
                  <a:tcPr/>
                </a:tc>
                <a:tc>
                  <a:txBody>
                    <a:bodyPr/>
                    <a:lstStyle/>
                    <a:p>
                      <a:r>
                        <a:rPr lang="en-US" dirty="0"/>
                        <a:t>Assignment operation</a:t>
                      </a:r>
                    </a:p>
                  </a:txBody>
                  <a:tcPr/>
                </a:tc>
                <a:extLst>
                  <a:ext uri="{0D108BD9-81ED-4DB2-BD59-A6C34878D82A}">
                    <a16:rowId xmlns:a16="http://schemas.microsoft.com/office/drawing/2014/main" val="1197354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Add operation</a:t>
                      </a:r>
                    </a:p>
                  </a:txBody>
                  <a:tcPr/>
                </a:tc>
                <a:extLst>
                  <a:ext uri="{0D108BD9-81ED-4DB2-BD59-A6C34878D82A}">
                    <a16:rowId xmlns:a16="http://schemas.microsoft.com/office/drawing/2014/main" val="102377139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Subtract operation</a:t>
                      </a:r>
                    </a:p>
                  </a:txBody>
                  <a:tcPr/>
                </a:tc>
                <a:extLst>
                  <a:ext uri="{0D108BD9-81ED-4DB2-BD59-A6C34878D82A}">
                    <a16:rowId xmlns:a16="http://schemas.microsoft.com/office/drawing/2014/main" val="383199972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Multiplication operation</a:t>
                      </a:r>
                    </a:p>
                  </a:txBody>
                  <a:tcPr/>
                </a:tc>
                <a:extLst>
                  <a:ext uri="{0D108BD9-81ED-4DB2-BD59-A6C34878D82A}">
                    <a16:rowId xmlns:a16="http://schemas.microsoft.com/office/drawing/2014/main" val="1999213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Division operation</a:t>
                      </a:r>
                    </a:p>
                  </a:txBody>
                  <a:tcPr/>
                </a:tc>
                <a:extLst>
                  <a:ext uri="{0D108BD9-81ED-4DB2-BD59-A6C34878D82A}">
                    <a16:rowId xmlns:a16="http://schemas.microsoft.com/office/drawing/2014/main" val="402512754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Modulo operation</a:t>
                      </a:r>
                    </a:p>
                  </a:txBody>
                  <a:tcPr/>
                </a:tc>
                <a:extLst>
                  <a:ext uri="{0D108BD9-81ED-4DB2-BD59-A6C34878D82A}">
                    <a16:rowId xmlns:a16="http://schemas.microsoft.com/office/drawing/2014/main" val="416309790"/>
                  </a:ext>
                </a:extLst>
              </a:tr>
              <a:tr h="370840">
                <a:tc>
                  <a:txBody>
                    <a:bodyPr/>
                    <a:lstStyle/>
                    <a:p>
                      <a:pPr algn="ctr"/>
                      <a:r>
                        <a:rPr lang="en-US" dirty="0"/>
                        <a:t>&amp;</a:t>
                      </a:r>
                    </a:p>
                  </a:txBody>
                  <a:tcPr/>
                </a:tc>
                <a:tc>
                  <a:txBody>
                    <a:bodyPr/>
                    <a:lstStyle/>
                    <a:p>
                      <a:pPr algn="ctr"/>
                      <a:r>
                        <a:rPr lang="en-US" i="1" dirty="0"/>
                        <a:t>RT = RA &amp; RB</a:t>
                      </a:r>
                    </a:p>
                  </a:txBody>
                  <a:tcPr/>
                </a:tc>
                <a:tc>
                  <a:txBody>
                    <a:bodyPr/>
                    <a:lstStyle/>
                    <a:p>
                      <a:r>
                        <a:rPr lang="en-US" dirty="0"/>
                        <a:t>Bitwise </a:t>
                      </a:r>
                      <a:r>
                        <a:rPr lang="en-US" i="1" dirty="0"/>
                        <a:t>and</a:t>
                      </a:r>
                      <a:r>
                        <a:rPr lang="en-US" dirty="0"/>
                        <a:t> operation</a:t>
                      </a:r>
                    </a:p>
                  </a:txBody>
                  <a:tcPr/>
                </a:tc>
                <a:extLst>
                  <a:ext uri="{0D108BD9-81ED-4DB2-BD59-A6C34878D82A}">
                    <a16:rowId xmlns:a16="http://schemas.microsoft.com/office/drawing/2014/main" val="2653720233"/>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or</a:t>
                      </a:r>
                      <a:r>
                        <a:rPr lang="en-US" dirty="0"/>
                        <a:t> operation</a:t>
                      </a:r>
                    </a:p>
                  </a:txBody>
                  <a:tcPr/>
                </a:tc>
                <a:extLst>
                  <a:ext uri="{0D108BD9-81ED-4DB2-BD59-A6C34878D82A}">
                    <a16:rowId xmlns:a16="http://schemas.microsoft.com/office/drawing/2014/main" val="104881260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nor</a:t>
                      </a:r>
                      <a:r>
                        <a:rPr lang="en-US" dirty="0"/>
                        <a:t> operation</a:t>
                      </a:r>
                    </a:p>
                  </a:txBody>
                  <a:tcPr/>
                </a:tc>
                <a:extLst>
                  <a:ext uri="{0D108BD9-81ED-4DB2-BD59-A6C34878D82A}">
                    <a16:rowId xmlns:a16="http://schemas.microsoft.com/office/drawing/2014/main" val="1980782561"/>
                  </a:ext>
                </a:extLst>
              </a:tr>
              <a:tr h="370840">
                <a:tc>
                  <a:txBody>
                    <a:bodyPr/>
                    <a:lstStyle/>
                    <a:p>
                      <a:pPr algn="ctr"/>
                      <a:r>
                        <a:rPr lang="en-US" dirty="0"/>
                        <a:t>&lt;&lt;</a:t>
                      </a:r>
                    </a:p>
                  </a:txBody>
                  <a:tcPr/>
                </a:tc>
                <a:tc>
                  <a:txBody>
                    <a:bodyPr/>
                    <a:lstStyle/>
                    <a:p>
                      <a:pPr algn="ctr"/>
                      <a:r>
                        <a:rPr lang="en-US" i="1" dirty="0"/>
                        <a:t>RT = RA &lt;&lt; RB</a:t>
                      </a:r>
                    </a:p>
                  </a:txBody>
                  <a:tcPr/>
                </a:tc>
                <a:tc>
                  <a:txBody>
                    <a:bodyPr/>
                    <a:lstStyle/>
                    <a:p>
                      <a:r>
                        <a:rPr lang="en-US" dirty="0"/>
                        <a:t>Shift left operation</a:t>
                      </a:r>
                    </a:p>
                  </a:txBody>
                  <a:tcPr/>
                </a:tc>
                <a:extLst>
                  <a:ext uri="{0D108BD9-81ED-4DB2-BD59-A6C34878D82A}">
                    <a16:rowId xmlns:a16="http://schemas.microsoft.com/office/drawing/2014/main" val="1547623994"/>
                  </a:ext>
                </a:extLst>
              </a:tr>
              <a:tr h="370840">
                <a:tc>
                  <a:txBody>
                    <a:bodyPr/>
                    <a:lstStyle/>
                    <a:p>
                      <a:pPr algn="ctr"/>
                      <a:r>
                        <a:rPr lang="en-US" dirty="0"/>
                        <a:t>&gt;&gt;</a:t>
                      </a:r>
                    </a:p>
                  </a:txBody>
                  <a:tcPr/>
                </a:tc>
                <a:tc>
                  <a:txBody>
                    <a:bodyPr/>
                    <a:lstStyle/>
                    <a:p>
                      <a:pPr algn="ctr"/>
                      <a:r>
                        <a:rPr lang="en-US" i="1" dirty="0"/>
                        <a:t>RT = RA &gt;&gt; RB</a:t>
                      </a:r>
                    </a:p>
                  </a:txBody>
                  <a:tcPr/>
                </a:tc>
                <a:tc>
                  <a:txBody>
                    <a:bodyPr/>
                    <a:lstStyle/>
                    <a:p>
                      <a:r>
                        <a:rPr lang="en-US" dirty="0"/>
                        <a:t>Shift right operation</a:t>
                      </a:r>
                    </a:p>
                  </a:txBody>
                  <a:tcPr/>
                </a:tc>
                <a:extLst>
                  <a:ext uri="{0D108BD9-81ED-4DB2-BD59-A6C34878D82A}">
                    <a16:rowId xmlns:a16="http://schemas.microsoft.com/office/drawing/2014/main" val="3769923894"/>
                  </a:ext>
                </a:extLst>
              </a:tr>
            </a:tbl>
          </a:graphicData>
        </a:graphic>
      </p:graphicFrame>
    </p:spTree>
    <p:extLst>
      <p:ext uri="{BB962C8B-B14F-4D97-AF65-F5344CB8AC3E}">
        <p14:creationId xmlns:p14="http://schemas.microsoft.com/office/powerpoint/2010/main" val="615139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The </a:t>
            </a:r>
            <a:r>
              <a:rPr lang="en-US" dirty="0" err="1"/>
              <a:t>StoneCutter</a:t>
            </a:r>
            <a:r>
              <a:rPr lang="en-US" dirty="0"/>
              <a:t> language supports the use of conditional expressions</a:t>
            </a:r>
          </a:p>
          <a:p>
            <a:r>
              <a:rPr lang="en-US" dirty="0"/>
              <a:t>These conditional flow control expressions mimic traditional </a:t>
            </a:r>
            <a:r>
              <a:rPr lang="en-US" i="1" dirty="0"/>
              <a:t>if-else</a:t>
            </a:r>
            <a:r>
              <a:rPr lang="en-US" dirty="0"/>
              <a:t> statements in C</a:t>
            </a:r>
          </a:p>
          <a:p>
            <a:pPr lvl="1"/>
            <a:r>
              <a:rPr lang="en-US" dirty="0"/>
              <a:t>The else block is optional</a:t>
            </a:r>
          </a:p>
          <a:p>
            <a:r>
              <a:rPr lang="en-US" dirty="0"/>
              <a:t>The expression can be any set or combination of traditional Boolean operations</a:t>
            </a:r>
          </a:p>
          <a:p>
            <a:r>
              <a:rPr lang="en-US" dirty="0"/>
              <a:t>The conditional operations are contained within brackets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276165"/>
            <a:ext cx="7740072" cy="20801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BOOLEAN OPERATION ){</a:t>
            </a:r>
          </a:p>
          <a:p>
            <a:r>
              <a:rPr lang="en-US" i="1" dirty="0">
                <a:solidFill>
                  <a:schemeClr val="tx1"/>
                </a:solidFill>
              </a:rPr>
              <a:t>	#-- Conditional Body</a:t>
            </a:r>
          </a:p>
          <a:p>
            <a:r>
              <a:rPr lang="en-US" i="1" dirty="0">
                <a:solidFill>
                  <a:schemeClr val="tx1"/>
                </a:solidFill>
              </a:rPr>
              <a:t>}</a:t>
            </a:r>
          </a:p>
          <a:p>
            <a:endParaRPr lang="en-US" i="1" dirty="0">
              <a:solidFill>
                <a:schemeClr val="tx1"/>
              </a:solidFill>
            </a:endParaRPr>
          </a:p>
          <a:p>
            <a:r>
              <a:rPr lang="en-US" i="1" dirty="0">
                <a:solidFill>
                  <a:schemeClr val="tx1"/>
                </a:solidFill>
              </a:rPr>
              <a:t>if( BOOLEAN OPERATION ){</a:t>
            </a:r>
          </a:p>
          <a:p>
            <a:r>
              <a:rPr lang="en-US" i="1" dirty="0">
                <a:solidFill>
                  <a:schemeClr val="tx1"/>
                </a:solidFill>
              </a:rPr>
              <a:t>}else{</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347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199" y="1825624"/>
            <a:ext cx="5033683" cy="2617067"/>
          </a:xfrm>
        </p:spPr>
        <p:txBody>
          <a:bodyPr>
            <a:normAutofit fontScale="92500" lnSpcReduction="10000"/>
          </a:bodyPr>
          <a:lstStyle/>
          <a:p>
            <a:r>
              <a:rPr lang="en-US" dirty="0"/>
              <a:t>The Boolean expressions can compare any combination of local variables, global variables and immediate values</a:t>
            </a:r>
          </a:p>
          <a:p>
            <a:pPr lvl="1"/>
            <a:r>
              <a:rPr lang="en-US" i="1" dirty="0"/>
              <a:t>VAR &lt;BOOLEAN OPERATOR&gt; VAR</a:t>
            </a:r>
          </a:p>
          <a:p>
            <a:r>
              <a:rPr lang="en-US" dirty="0"/>
              <a:t>Complex operations can be contained within parenthesis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graphicFrame>
        <p:nvGraphicFramePr>
          <p:cNvPr id="3" name="Table 2">
            <a:extLst>
              <a:ext uri="{FF2B5EF4-FFF2-40B4-BE49-F238E27FC236}">
                <a16:creationId xmlns:a16="http://schemas.microsoft.com/office/drawing/2014/main" id="{10C589C5-D670-0F42-AA14-876291320F6B}"/>
              </a:ext>
            </a:extLst>
          </p:cNvPr>
          <p:cNvGraphicFramePr>
            <a:graphicFrameLocks noGrp="1"/>
          </p:cNvGraphicFramePr>
          <p:nvPr>
            <p:extLst>
              <p:ext uri="{D42A27DB-BD31-4B8C-83A1-F6EECF244321}">
                <p14:modId xmlns:p14="http://schemas.microsoft.com/office/powerpoint/2010/main" val="3848390601"/>
              </p:ext>
            </p:extLst>
          </p:nvPr>
        </p:nvGraphicFramePr>
        <p:xfrm>
          <a:off x="6320118" y="1690688"/>
          <a:ext cx="5846482" cy="3337560"/>
        </p:xfrm>
        <a:graphic>
          <a:graphicData uri="http://schemas.openxmlformats.org/drawingml/2006/table">
            <a:tbl>
              <a:tblPr firstRow="1" bandRow="1">
                <a:tableStyleId>{5C22544A-7EE6-4342-B048-85BDC9FD1C3A}</a:tableStyleId>
              </a:tblPr>
              <a:tblGrid>
                <a:gridCol w="1385047">
                  <a:extLst>
                    <a:ext uri="{9D8B030D-6E8A-4147-A177-3AD203B41FA5}">
                      <a16:colId xmlns:a16="http://schemas.microsoft.com/office/drawing/2014/main" val="3502284540"/>
                    </a:ext>
                  </a:extLst>
                </a:gridCol>
                <a:gridCol w="1775011">
                  <a:extLst>
                    <a:ext uri="{9D8B030D-6E8A-4147-A177-3AD203B41FA5}">
                      <a16:colId xmlns:a16="http://schemas.microsoft.com/office/drawing/2014/main" val="3148703842"/>
                    </a:ext>
                  </a:extLst>
                </a:gridCol>
                <a:gridCol w="2686424">
                  <a:extLst>
                    <a:ext uri="{9D8B030D-6E8A-4147-A177-3AD203B41FA5}">
                      <a16:colId xmlns:a16="http://schemas.microsoft.com/office/drawing/2014/main" val="1385820620"/>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05959232"/>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equivalence</a:t>
                      </a:r>
                    </a:p>
                  </a:txBody>
                  <a:tcPr/>
                </a:tc>
                <a:extLst>
                  <a:ext uri="{0D108BD9-81ED-4DB2-BD59-A6C34878D82A}">
                    <a16:rowId xmlns:a16="http://schemas.microsoft.com/office/drawing/2014/main" val="220305611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in-equivalence</a:t>
                      </a:r>
                    </a:p>
                  </a:txBody>
                  <a:tcPr/>
                </a:tc>
                <a:extLst>
                  <a:ext uri="{0D108BD9-81ED-4DB2-BD59-A6C34878D82A}">
                    <a16:rowId xmlns:a16="http://schemas.microsoft.com/office/drawing/2014/main" val="2225708137"/>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a:t>
                      </a:r>
                    </a:p>
                  </a:txBody>
                  <a:tcPr/>
                </a:tc>
                <a:extLst>
                  <a:ext uri="{0D108BD9-81ED-4DB2-BD59-A6C34878D82A}">
                    <a16:rowId xmlns:a16="http://schemas.microsoft.com/office/drawing/2014/main" val="2280768474"/>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a:t>
                      </a:r>
                    </a:p>
                  </a:txBody>
                  <a:tcPr/>
                </a:tc>
                <a:extLst>
                  <a:ext uri="{0D108BD9-81ED-4DB2-BD59-A6C34878D82A}">
                    <a16:rowId xmlns:a16="http://schemas.microsoft.com/office/drawing/2014/main" val="3099245544"/>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 or equal to</a:t>
                      </a:r>
                    </a:p>
                  </a:txBody>
                  <a:tcPr/>
                </a:tc>
                <a:extLst>
                  <a:ext uri="{0D108BD9-81ED-4DB2-BD59-A6C34878D82A}">
                    <a16:rowId xmlns:a16="http://schemas.microsoft.com/office/drawing/2014/main" val="2951538092"/>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 or equal to</a:t>
                      </a:r>
                    </a:p>
                  </a:txBody>
                  <a:tcPr/>
                </a:tc>
                <a:extLst>
                  <a:ext uri="{0D108BD9-81ED-4DB2-BD59-A6C34878D82A}">
                    <a16:rowId xmlns:a16="http://schemas.microsoft.com/office/drawing/2014/main" val="1280876235"/>
                  </a:ext>
                </a:extLst>
              </a:tr>
              <a:tr h="370840">
                <a:tc>
                  <a:txBody>
                    <a:bodyPr/>
                    <a:lstStyle/>
                    <a:p>
                      <a:pPr algn="ctr"/>
                      <a:r>
                        <a:rPr lang="en-US" dirty="0"/>
                        <a:t>&amp;&amp;</a:t>
                      </a:r>
                    </a:p>
                  </a:txBody>
                  <a:tcPr/>
                </a:tc>
                <a:tc>
                  <a:txBody>
                    <a:bodyPr/>
                    <a:lstStyle/>
                    <a:p>
                      <a:pPr algn="ctr"/>
                      <a:r>
                        <a:rPr lang="en-US" dirty="0"/>
                        <a:t>RA &amp;&amp; RB</a:t>
                      </a:r>
                    </a:p>
                  </a:txBody>
                  <a:tcPr/>
                </a:tc>
                <a:tc>
                  <a:txBody>
                    <a:bodyPr/>
                    <a:lstStyle/>
                    <a:p>
                      <a:r>
                        <a:rPr lang="en-US" dirty="0"/>
                        <a:t>Logical and</a:t>
                      </a:r>
                    </a:p>
                  </a:txBody>
                  <a:tcPr/>
                </a:tc>
                <a:extLst>
                  <a:ext uri="{0D108BD9-81ED-4DB2-BD59-A6C34878D82A}">
                    <a16:rowId xmlns:a16="http://schemas.microsoft.com/office/drawing/2014/main" val="97862458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or</a:t>
                      </a:r>
                    </a:p>
                  </a:txBody>
                  <a:tcPr/>
                </a:tc>
                <a:extLst>
                  <a:ext uri="{0D108BD9-81ED-4DB2-BD59-A6C34878D82A}">
                    <a16:rowId xmlns:a16="http://schemas.microsoft.com/office/drawing/2014/main" val="926473293"/>
                  </a:ext>
                </a:extLst>
              </a:tr>
            </a:tbl>
          </a:graphicData>
        </a:graphic>
      </p:graphicFrame>
      <p:sp>
        <p:nvSpPr>
          <p:cNvPr id="8" name="Rectangle 7">
            <a:extLst>
              <a:ext uri="{FF2B5EF4-FFF2-40B4-BE49-F238E27FC236}">
                <a16:creationId xmlns:a16="http://schemas.microsoft.com/office/drawing/2014/main" id="{B689DCA1-0060-C94D-9D0A-79C12A0C931C}"/>
              </a:ext>
            </a:extLst>
          </p:cNvPr>
          <p:cNvSpPr/>
          <p:nvPr/>
        </p:nvSpPr>
        <p:spPr>
          <a:xfrm>
            <a:off x="431799" y="4634441"/>
            <a:ext cx="5846482" cy="11363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(RA &gt;RB) &amp;&amp; (RB &lt; RC) || (RA == RD) ){</a:t>
            </a:r>
          </a:p>
          <a:p>
            <a:r>
              <a:rPr lang="en-US" i="1" dirty="0">
                <a:solidFill>
                  <a:schemeClr val="tx1"/>
                </a:solidFill>
              </a:rPr>
              <a:t>	#-- Conditional Body</a:t>
            </a:r>
          </a:p>
          <a:p>
            <a:r>
              <a:rPr lang="en-US" i="1" dirty="0">
                <a:solidFill>
                  <a:schemeClr val="tx1"/>
                </a:solidFill>
              </a:rPr>
              <a:t>}</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423492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038476"/>
          </a:xfrm>
        </p:spPr>
        <p:txBody>
          <a:bodyPr>
            <a:normAutofit fontScale="85000" lnSpcReduction="20000"/>
          </a:bodyPr>
          <a:lstStyle/>
          <a:p>
            <a:r>
              <a:rPr lang="en-US" dirty="0" err="1"/>
              <a:t>StoneCutter</a:t>
            </a:r>
            <a:r>
              <a:rPr lang="en-US" dirty="0"/>
              <a:t> supports a full set of </a:t>
            </a:r>
            <a:r>
              <a:rPr lang="en-US" i="1" dirty="0"/>
              <a:t>for, while </a:t>
            </a:r>
            <a:r>
              <a:rPr lang="en-US" dirty="0"/>
              <a:t>and</a:t>
            </a:r>
            <a:r>
              <a:rPr lang="en-US" i="1" dirty="0"/>
              <a:t> do-while </a:t>
            </a:r>
            <a:r>
              <a:rPr lang="en-US" dirty="0"/>
              <a:t>loop constructs</a:t>
            </a:r>
          </a:p>
          <a:p>
            <a:r>
              <a:rPr lang="en-US" dirty="0"/>
              <a:t>The syntax is analogous to traditional C-like loops</a:t>
            </a:r>
          </a:p>
          <a:p>
            <a:pPr lvl="1"/>
            <a:r>
              <a:rPr lang="en-US" dirty="0"/>
              <a:t>Several nuances in the construction of for loops</a:t>
            </a:r>
          </a:p>
          <a:p>
            <a:r>
              <a:rPr lang="en-US" dirty="0"/>
              <a:t>The Boolean expressions utilized to construct the loop trips can be constructed using any Boolean operator</a:t>
            </a:r>
          </a:p>
          <a:p>
            <a:pPr lvl="1"/>
            <a:r>
              <a:rPr lang="en-US" dirty="0"/>
              <a:t>See slide 44</a:t>
            </a:r>
          </a:p>
          <a:p>
            <a:r>
              <a:rPr lang="en-US" dirty="0"/>
              <a:t>All loop bodies are contained within brackets (mandatory)</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93964" y="4864100"/>
            <a:ext cx="7794336" cy="1492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a:t>
            </a:r>
          </a:p>
          <a:p>
            <a:r>
              <a:rPr lang="en-US" i="1" dirty="0">
                <a:solidFill>
                  <a:schemeClr val="tx1"/>
                </a:solidFill>
              </a:rPr>
              <a:t>}</a:t>
            </a:r>
          </a:p>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iterator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8" name="Rectangle 7">
            <a:extLst>
              <a:ext uri="{FF2B5EF4-FFF2-40B4-BE49-F238E27FC236}">
                <a16:creationId xmlns:a16="http://schemas.microsoft.com/office/drawing/2014/main" id="{DCC5C412-8CDF-C940-BBB0-45785815F7B3}"/>
              </a:ext>
            </a:extLst>
          </p:cNvPr>
          <p:cNvSpPr/>
          <p:nvPr/>
        </p:nvSpPr>
        <p:spPr>
          <a:xfrm>
            <a:off x="8153400" y="3924299"/>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while( Boolean expression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0" name="Rectangle 9">
            <a:extLst>
              <a:ext uri="{FF2B5EF4-FFF2-40B4-BE49-F238E27FC236}">
                <a16:creationId xmlns:a16="http://schemas.microsoft.com/office/drawing/2014/main" id="{4C7AAFC9-64F1-4C4D-9963-58DA18145C40}"/>
              </a:ext>
            </a:extLst>
          </p:cNvPr>
          <p:cNvSpPr/>
          <p:nvPr/>
        </p:nvSpPr>
        <p:spPr>
          <a:xfrm>
            <a:off x="8153400" y="4928395"/>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do{</a:t>
            </a:r>
          </a:p>
          <a:p>
            <a:r>
              <a:rPr lang="en-US" i="1" dirty="0">
                <a:solidFill>
                  <a:schemeClr val="tx1"/>
                </a:solidFill>
              </a:rPr>
              <a:t>}while( Boolean expression )</a:t>
            </a:r>
          </a:p>
          <a:p>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86438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For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fontScale="85000" lnSpcReduction="20000"/>
          </a:bodyPr>
          <a:lstStyle/>
          <a:p>
            <a:r>
              <a:rPr lang="en-US" dirty="0"/>
              <a:t>The </a:t>
            </a:r>
            <a:r>
              <a:rPr lang="en-US" i="1" dirty="0"/>
              <a:t>for</a:t>
            </a:r>
            <a:r>
              <a:rPr lang="en-US" dirty="0"/>
              <a:t> loop expression requires two statements in the loop expression with an optional third statement</a:t>
            </a:r>
          </a:p>
          <a:p>
            <a:r>
              <a:rPr lang="en-US" dirty="0"/>
              <a:t>Statement 1: loop trip base case</a:t>
            </a:r>
          </a:p>
          <a:p>
            <a:pPr lvl="1"/>
            <a:r>
              <a:rPr lang="en-US" dirty="0"/>
              <a:t>Can be an existing variable or a new variable</a:t>
            </a:r>
          </a:p>
          <a:p>
            <a:pPr lvl="1"/>
            <a:r>
              <a:rPr lang="en-US" dirty="0"/>
              <a:t>New variables will automatically be defined as new locals</a:t>
            </a:r>
          </a:p>
          <a:p>
            <a:r>
              <a:rPr lang="en-US" dirty="0"/>
              <a:t>Statement 2: loop termination statement</a:t>
            </a:r>
          </a:p>
          <a:p>
            <a:pPr lvl="1"/>
            <a:r>
              <a:rPr lang="en-US" dirty="0"/>
              <a:t>Utilizes all the traditional Boolean operators (&lt;,&gt;,&lt;=,&gt;=)</a:t>
            </a:r>
          </a:p>
          <a:p>
            <a:r>
              <a:rPr lang="en-US" dirty="0"/>
              <a:t>Statement 3: optional iterator</a:t>
            </a:r>
          </a:p>
          <a:p>
            <a:pPr lvl="1"/>
            <a:r>
              <a:rPr lang="en-US" dirty="0"/>
              <a:t>If iterators are not specified, then the loop is automatically assumed to add “1” to for each loop trip</a:t>
            </a:r>
          </a:p>
          <a:p>
            <a:pPr lvl="1"/>
            <a:r>
              <a:rPr lang="en-US" dirty="0"/>
              <a:t>Note that the loop iterators </a:t>
            </a:r>
            <a:r>
              <a:rPr lang="en-US" b="1" dirty="0"/>
              <a:t>MUST</a:t>
            </a:r>
            <a:r>
              <a:rPr lang="en-US" dirty="0"/>
              <a:t> be standard arithmetic operators</a:t>
            </a:r>
          </a:p>
          <a:p>
            <a:pPr lvl="1"/>
            <a:r>
              <a:rPr lang="en-US" dirty="0" err="1"/>
              <a:t>StoneCutter</a:t>
            </a:r>
            <a:r>
              <a:rPr lang="en-US" dirty="0"/>
              <a:t> </a:t>
            </a:r>
            <a:r>
              <a:rPr lang="en-US" b="1" dirty="0"/>
              <a:t>DOES NOT </a:t>
            </a:r>
            <a:r>
              <a:rPr lang="en-US" dirty="0"/>
              <a:t>support “++”, “--”,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039100" y="1473198"/>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RA, RB, RC are existing </a:t>
            </a:r>
            <a:r>
              <a:rPr lang="en-US" i="1" dirty="0" err="1">
                <a:solidFill>
                  <a:schemeClr val="tx1"/>
                </a:solidFill>
              </a:rPr>
              <a:t>globals</a:t>
            </a:r>
            <a:endParaRPr lang="en-US" i="1" dirty="0">
              <a:solidFill>
                <a:schemeClr val="tx1"/>
              </a:solidFill>
            </a:endParaRPr>
          </a:p>
          <a:p>
            <a:r>
              <a:rPr lang="en-US" i="1" dirty="0">
                <a:solidFill>
                  <a:schemeClr val="tx1"/>
                </a:solidFill>
              </a:rPr>
              <a:t>for( RA = 1; RA &lt; RB ){</a:t>
            </a:r>
          </a:p>
          <a:p>
            <a:r>
              <a:rPr lang="en-US" i="1" dirty="0">
                <a:solidFill>
                  <a:schemeClr val="tx1"/>
                </a:solidFill>
              </a:rPr>
              <a:t>	#-- RA incremented by 1</a:t>
            </a:r>
          </a:p>
          <a:p>
            <a:r>
              <a:rPr lang="en-US" i="1" dirty="0">
                <a:solidFill>
                  <a:schemeClr val="tx1"/>
                </a:solidFill>
              </a:rPr>
              <a:t>}</a:t>
            </a:r>
          </a:p>
          <a:p>
            <a:endParaRPr lang="en-US" i="1" dirty="0">
              <a:solidFill>
                <a:schemeClr val="tx1"/>
              </a:solidFill>
            </a:endParaRPr>
          </a:p>
          <a:p>
            <a:r>
              <a:rPr lang="en-US" i="1" dirty="0">
                <a:solidFill>
                  <a:schemeClr val="tx1"/>
                </a:solidFill>
              </a:rPr>
              <a:t>for( RA = 20; RA &gt; RC; RA-1 ){</a:t>
            </a:r>
          </a:p>
          <a:p>
            <a:r>
              <a:rPr lang="en-US" i="1" dirty="0">
                <a:solidFill>
                  <a:schemeClr val="tx1"/>
                </a:solidFill>
              </a:rPr>
              <a:t>	#-- RA decremented by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1" name="Rectangle 10">
            <a:extLst>
              <a:ext uri="{FF2B5EF4-FFF2-40B4-BE49-F238E27FC236}">
                <a16:creationId xmlns:a16="http://schemas.microsoft.com/office/drawing/2014/main" id="{E9092CE5-0B90-6A42-A2C7-C36FC107A42D}"/>
              </a:ext>
            </a:extLst>
          </p:cNvPr>
          <p:cNvSpPr/>
          <p:nvPr/>
        </p:nvSpPr>
        <p:spPr>
          <a:xfrm>
            <a:off x="8039100" y="3911599"/>
            <a:ext cx="3897168" cy="1327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a:t>
            </a:r>
            <a:r>
              <a:rPr lang="en-US" i="1" dirty="0" err="1">
                <a:solidFill>
                  <a:schemeClr val="tx1"/>
                </a:solidFill>
              </a:rPr>
              <a:t>i</a:t>
            </a:r>
            <a:r>
              <a:rPr lang="en-US" i="1" dirty="0">
                <a:solidFill>
                  <a:schemeClr val="tx1"/>
                </a:solidFill>
              </a:rPr>
              <a:t>’ becomes a new local</a:t>
            </a:r>
          </a:p>
          <a:p>
            <a:r>
              <a:rPr lang="en-US" i="1" dirty="0">
                <a:solidFill>
                  <a:schemeClr val="tx1"/>
                </a:solidFill>
              </a:rPr>
              <a:t>for( </a:t>
            </a:r>
            <a:r>
              <a:rPr lang="en-US" i="1" dirty="0" err="1">
                <a:solidFill>
                  <a:schemeClr val="tx1"/>
                </a:solidFill>
              </a:rPr>
              <a:t>i</a:t>
            </a:r>
            <a:r>
              <a:rPr lang="en-US" i="1" dirty="0">
                <a:solidFill>
                  <a:schemeClr val="tx1"/>
                </a:solidFill>
              </a:rPr>
              <a:t> = 1; </a:t>
            </a:r>
            <a:r>
              <a:rPr lang="en-US" i="1" dirty="0" err="1">
                <a:solidFill>
                  <a:schemeClr val="tx1"/>
                </a:solidFill>
              </a:rPr>
              <a:t>i</a:t>
            </a:r>
            <a:r>
              <a:rPr lang="en-US" i="1" dirty="0">
                <a:solidFill>
                  <a:schemeClr val="tx1"/>
                </a:solidFill>
              </a:rPr>
              <a:t> &lt; RB; i+1 ){</a:t>
            </a:r>
          </a:p>
          <a:p>
            <a:r>
              <a:rPr lang="en-US" i="1" dirty="0">
                <a:solidFill>
                  <a:schemeClr val="tx1"/>
                </a:solidFill>
              </a:rPr>
              <a:t>	#-- </a:t>
            </a:r>
            <a:r>
              <a:rPr lang="en-US" i="1" dirty="0" err="1">
                <a:solidFill>
                  <a:schemeClr val="tx1"/>
                </a:solidFill>
              </a:rPr>
              <a:t>i</a:t>
            </a:r>
            <a:r>
              <a:rPr lang="en-US" i="1" dirty="0">
                <a:solidFill>
                  <a:schemeClr val="tx1"/>
                </a:solidFill>
              </a:rPr>
              <a:t> incremented by 1</a:t>
            </a:r>
          </a:p>
          <a:p>
            <a:r>
              <a:rPr lang="en-US" i="1" dirty="0">
                <a:solidFill>
                  <a:schemeClr val="tx1"/>
                </a:solidFill>
              </a:rPr>
              <a:t>}</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7784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while</a:t>
            </a:r>
            <a:r>
              <a:rPr lang="en-US" dirty="0"/>
              <a:t> loop expression requires one statement in the loop expression</a:t>
            </a:r>
          </a:p>
          <a:p>
            <a:pPr lvl="1"/>
            <a:r>
              <a:rPr lang="en-US" dirty="0"/>
              <a:t>Loop terminator statement</a:t>
            </a:r>
          </a:p>
          <a:p>
            <a:r>
              <a:rPr lang="en-US" dirty="0"/>
              <a:t>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i="1" dirty="0">
                <a:solidFill>
                  <a:schemeClr val="tx1"/>
                </a:solidFill>
              </a:rPr>
              <a:t>while( RA &lt; RB ){</a:t>
            </a:r>
          </a:p>
          <a:p>
            <a:r>
              <a:rPr lang="en-US" i="1" dirty="0">
                <a:solidFill>
                  <a:schemeClr val="tx1"/>
                </a:solidFill>
              </a:rPr>
              <a:t>	#-- loop body</a:t>
            </a:r>
          </a:p>
          <a:p>
            <a:r>
              <a:rPr lang="en-US" i="1" dirty="0">
                <a:solidFill>
                  <a:schemeClr val="tx1"/>
                </a:solidFill>
              </a:rPr>
              <a:t>	RA = RA + 1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23885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Do-While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do-while</a:t>
            </a:r>
            <a:r>
              <a:rPr lang="en-US" dirty="0"/>
              <a:t> loop expression requires one statement in the loop expression</a:t>
            </a:r>
          </a:p>
          <a:p>
            <a:pPr lvl="1"/>
            <a:r>
              <a:rPr lang="en-US" dirty="0"/>
              <a:t>Loop terminator statement</a:t>
            </a:r>
          </a:p>
          <a:p>
            <a:r>
              <a:rPr lang="en-US" dirty="0"/>
              <a:t>Do-While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i="1" dirty="0">
              <a:solidFill>
                <a:schemeClr val="tx1"/>
              </a:solidFill>
            </a:endParaRPr>
          </a:p>
          <a:p>
            <a:endParaRPr lang="en-US" i="1" dirty="0">
              <a:solidFill>
                <a:schemeClr val="tx1"/>
              </a:solidFill>
            </a:endParaRPr>
          </a:p>
          <a:p>
            <a:r>
              <a:rPr lang="en-US" i="1" dirty="0">
                <a:solidFill>
                  <a:schemeClr val="tx1"/>
                </a:solidFill>
              </a:rPr>
              <a:t>do{</a:t>
            </a:r>
          </a:p>
          <a:p>
            <a:r>
              <a:rPr lang="en-US" i="1" dirty="0">
                <a:solidFill>
                  <a:schemeClr val="tx1"/>
                </a:solidFill>
              </a:rPr>
              <a:t>	#-- loop body</a:t>
            </a:r>
          </a:p>
          <a:p>
            <a:r>
              <a:rPr lang="en-US" i="1" dirty="0">
                <a:solidFill>
                  <a:schemeClr val="tx1"/>
                </a:solidFill>
              </a:rPr>
              <a:t>	RA = RA + 1</a:t>
            </a:r>
          </a:p>
          <a:p>
            <a:r>
              <a:rPr lang="en-US" i="1" dirty="0">
                <a:solidFill>
                  <a:schemeClr val="tx1"/>
                </a:solidFill>
              </a:rPr>
              <a:t>}while( RA &lt;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66616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70000" lnSpcReduction="20000"/>
          </a:bodyPr>
          <a:lstStyle/>
          <a:p>
            <a:r>
              <a:rPr lang="en-US" dirty="0"/>
              <a:t>Much like other C/C++ language constructs, </a:t>
            </a:r>
            <a:r>
              <a:rPr lang="en-US" dirty="0" err="1"/>
              <a:t>StoneCutter</a:t>
            </a:r>
            <a:r>
              <a:rPr lang="en-US" dirty="0"/>
              <a:t> provides a set of </a:t>
            </a:r>
            <a:r>
              <a:rPr lang="en-US" dirty="0" err="1"/>
              <a:t>builtin</a:t>
            </a:r>
            <a:r>
              <a:rPr lang="en-US" dirty="0"/>
              <a:t> </a:t>
            </a:r>
            <a:r>
              <a:rPr lang="en-US" i="1" dirty="0"/>
              <a:t>intrinsic</a:t>
            </a:r>
            <a:r>
              <a:rPr lang="en-US" dirty="0"/>
              <a:t> functions</a:t>
            </a:r>
          </a:p>
          <a:p>
            <a:r>
              <a:rPr lang="en-US" dirty="0"/>
              <a:t>Intrinsic functions are utilized to implement pathological operations in a high performance manner</a:t>
            </a:r>
          </a:p>
          <a:p>
            <a:r>
              <a:rPr lang="en-US" dirty="0"/>
              <a:t>The intrinsic logic is expanded inline within the remainder of the </a:t>
            </a:r>
            <a:r>
              <a:rPr lang="en-US" dirty="0" err="1"/>
              <a:t>StoneCutter</a:t>
            </a:r>
            <a:r>
              <a:rPr lang="en-US" dirty="0"/>
              <a:t> source</a:t>
            </a:r>
          </a:p>
          <a:p>
            <a:r>
              <a:rPr lang="en-US" dirty="0" err="1"/>
              <a:t>StoneCutter</a:t>
            </a:r>
            <a:r>
              <a:rPr lang="en-US" dirty="0"/>
              <a:t> </a:t>
            </a:r>
            <a:r>
              <a:rPr lang="en-US" dirty="0" err="1"/>
              <a:t>intrinsics</a:t>
            </a:r>
            <a:r>
              <a:rPr lang="en-US" dirty="0"/>
              <a:t> behave like function calls</a:t>
            </a:r>
          </a:p>
          <a:p>
            <a:pPr lvl="1"/>
            <a:r>
              <a:rPr lang="en-US" dirty="0"/>
              <a:t>Some </a:t>
            </a:r>
            <a:r>
              <a:rPr lang="en-US" dirty="0" err="1"/>
              <a:t>intrinsics</a:t>
            </a:r>
            <a:r>
              <a:rPr lang="en-US" dirty="0"/>
              <a:t> have return values, several modify data in line</a:t>
            </a:r>
          </a:p>
          <a:p>
            <a:pPr lvl="1"/>
            <a:r>
              <a:rPr lang="en-US" dirty="0"/>
              <a:t>Most </a:t>
            </a:r>
            <a:r>
              <a:rPr lang="en-US" dirty="0" err="1"/>
              <a:t>intrinsics</a:t>
            </a:r>
            <a:r>
              <a:rPr lang="en-US" dirty="0"/>
              <a:t> require arguments</a:t>
            </a:r>
          </a:p>
          <a:p>
            <a:pPr lvl="1"/>
            <a:r>
              <a:rPr lang="en-US" dirty="0" err="1"/>
              <a:t>StoneCutter</a:t>
            </a:r>
            <a:r>
              <a:rPr lang="en-US" dirty="0"/>
              <a:t> will perform argument checking for every included intrinsic</a:t>
            </a:r>
          </a:p>
          <a:p>
            <a:r>
              <a:rPr lang="en-US" dirty="0"/>
              <a:t>See Section 3 in the </a:t>
            </a:r>
            <a:r>
              <a:rPr lang="en-US" dirty="0" err="1"/>
              <a:t>StoneCutter</a:t>
            </a:r>
            <a:r>
              <a:rPr lang="en-US" dirty="0"/>
              <a:t> Language Spec</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intrinsic with a return value</a:t>
            </a:r>
          </a:p>
          <a:p>
            <a:r>
              <a:rPr lang="en-US" dirty="0">
                <a:solidFill>
                  <a:schemeClr val="tx1"/>
                </a:solidFill>
              </a:rPr>
              <a:t>RA = INTRINSIC( ARG1, ARG2, … )</a:t>
            </a:r>
          </a:p>
          <a:p>
            <a:endParaRPr lang="en-US" dirty="0">
              <a:solidFill>
                <a:schemeClr val="tx1"/>
              </a:solidFill>
            </a:endParaRPr>
          </a:p>
          <a:p>
            <a:r>
              <a:rPr lang="en-US" dirty="0">
                <a:solidFill>
                  <a:schemeClr val="tx1"/>
                </a:solidFill>
              </a:rPr>
              <a:t>#-- inline intrinsic</a:t>
            </a:r>
          </a:p>
          <a:p>
            <a:r>
              <a:rPr lang="en-US" dirty="0">
                <a:solidFill>
                  <a:schemeClr val="tx1"/>
                </a:solidFill>
              </a:rPr>
              <a:t>INTRINSIC( ARG1, ARG2, …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816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17244-369A-7942-9210-B69C5261021E}"/>
              </a:ext>
            </a:extLst>
          </p:cNvPr>
          <p:cNvSpPr>
            <a:spLocks noGrp="1"/>
          </p:cNvSpPr>
          <p:nvPr>
            <p:ph type="title"/>
          </p:nvPr>
        </p:nvSpPr>
        <p:spPr/>
        <p:txBody>
          <a:bodyPr/>
          <a:lstStyle/>
          <a:p>
            <a:r>
              <a:rPr lang="en-US" dirty="0"/>
              <a:t>What is </a:t>
            </a:r>
            <a:r>
              <a:rPr lang="en-US" dirty="0" err="1"/>
              <a:t>StoneCutter</a:t>
            </a:r>
            <a:r>
              <a:rPr lang="en-US" dirty="0"/>
              <a:t>? </a:t>
            </a:r>
          </a:p>
        </p:txBody>
      </p:sp>
      <p:sp>
        <p:nvSpPr>
          <p:cNvPr id="6" name="Content Placeholder 5">
            <a:extLst>
              <a:ext uri="{FF2B5EF4-FFF2-40B4-BE49-F238E27FC236}">
                <a16:creationId xmlns:a16="http://schemas.microsoft.com/office/drawing/2014/main" id="{7B232F53-9998-2646-B58C-C8EBC9821124}"/>
              </a:ext>
            </a:extLst>
          </p:cNvPr>
          <p:cNvSpPr>
            <a:spLocks noGrp="1"/>
          </p:cNvSpPr>
          <p:nvPr>
            <p:ph idx="1"/>
          </p:nvPr>
        </p:nvSpPr>
        <p:spPr/>
        <p:txBody>
          <a:bodyPr>
            <a:normAutofit fontScale="92500" lnSpcReduction="10000"/>
          </a:bodyPr>
          <a:lstStyle/>
          <a:p>
            <a:r>
              <a:rPr lang="en-US" dirty="0"/>
              <a:t>A concise language for specifying the implementation of a </a:t>
            </a:r>
            <a:r>
              <a:rPr lang="en-US" b="1" u="sng" dirty="0"/>
              <a:t>SINGLE</a:t>
            </a:r>
            <a:r>
              <a:rPr lang="en-US" dirty="0"/>
              <a:t> instruction</a:t>
            </a:r>
            <a:endParaRPr lang="en-US" b="1" dirty="0">
              <a:solidFill>
                <a:srgbClr val="FF0000"/>
              </a:solidFill>
            </a:endParaRPr>
          </a:p>
          <a:p>
            <a:r>
              <a:rPr lang="en-US" dirty="0" err="1"/>
              <a:t>StoneCutter</a:t>
            </a:r>
            <a:r>
              <a:rPr lang="en-US" dirty="0"/>
              <a:t> implements instructions as “functions”</a:t>
            </a:r>
          </a:p>
          <a:p>
            <a:r>
              <a:rPr lang="en-US" dirty="0"/>
              <a:t>Supports all the standard types of:</a:t>
            </a:r>
          </a:p>
          <a:p>
            <a:pPr lvl="1"/>
            <a:r>
              <a:rPr lang="en-US" dirty="0"/>
              <a:t>Arithmetic</a:t>
            </a:r>
          </a:p>
          <a:p>
            <a:pPr lvl="1"/>
            <a:r>
              <a:rPr lang="en-US" dirty="0"/>
              <a:t>Boolean logic</a:t>
            </a:r>
          </a:p>
          <a:p>
            <a:pPr lvl="1"/>
            <a:r>
              <a:rPr lang="en-US" dirty="0"/>
              <a:t>Conditionals/Flow control</a:t>
            </a:r>
          </a:p>
          <a:p>
            <a:r>
              <a:rPr lang="en-US" dirty="0"/>
              <a:t>Support for pathological, optimized circuits via “</a:t>
            </a:r>
            <a:r>
              <a:rPr lang="en-US" dirty="0" err="1"/>
              <a:t>intrinsics</a:t>
            </a:r>
            <a:r>
              <a:rPr lang="en-US" dirty="0"/>
              <a:t>”</a:t>
            </a:r>
          </a:p>
          <a:p>
            <a:pPr lvl="1"/>
            <a:r>
              <a:rPr lang="en-US" dirty="0"/>
              <a:t>Similar in style to traditional compiler </a:t>
            </a:r>
            <a:r>
              <a:rPr lang="en-US" dirty="0" err="1"/>
              <a:t>builtins</a:t>
            </a:r>
            <a:r>
              <a:rPr lang="en-US" dirty="0"/>
              <a:t>/</a:t>
            </a:r>
            <a:r>
              <a:rPr lang="en-US" dirty="0" err="1"/>
              <a:t>intrinsics</a:t>
            </a:r>
            <a:endParaRPr lang="en-US" dirty="0"/>
          </a:p>
          <a:p>
            <a:r>
              <a:rPr lang="en-US" dirty="0"/>
              <a:t>Language is constructed to support very rapid design evaluation</a:t>
            </a:r>
          </a:p>
          <a:p>
            <a:r>
              <a:rPr lang="en-US" dirty="0" err="1"/>
              <a:t>StoneCutter</a:t>
            </a:r>
            <a:r>
              <a:rPr lang="en-US" dirty="0"/>
              <a:t> tools </a:t>
            </a:r>
            <a:r>
              <a:rPr lang="en-US" b="1" u="sng" dirty="0"/>
              <a:t>compile</a:t>
            </a:r>
            <a:r>
              <a:rPr lang="en-US" dirty="0"/>
              <a:t> to Chisel HDL</a:t>
            </a:r>
          </a:p>
        </p:txBody>
      </p:sp>
      <p:sp>
        <p:nvSpPr>
          <p:cNvPr id="4" name="Footer Placeholder 3">
            <a:extLst>
              <a:ext uri="{FF2B5EF4-FFF2-40B4-BE49-F238E27FC236}">
                <a16:creationId xmlns:a16="http://schemas.microsoft.com/office/drawing/2014/main" id="{3EBCE0FA-FFE8-E74D-AC4D-89C837D051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802678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62500" lnSpcReduction="20000"/>
          </a:bodyPr>
          <a:lstStyle/>
          <a:p>
            <a:r>
              <a:rPr lang="en-US" dirty="0"/>
              <a:t>Two types of </a:t>
            </a:r>
            <a:r>
              <a:rPr lang="en-US" dirty="0" err="1"/>
              <a:t>StoneCutter</a:t>
            </a:r>
            <a:r>
              <a:rPr lang="en-US" dirty="0"/>
              <a:t> </a:t>
            </a:r>
            <a:r>
              <a:rPr lang="en-US" dirty="0" err="1"/>
              <a:t>intrinsics</a:t>
            </a:r>
            <a:r>
              <a:rPr lang="en-US" dirty="0"/>
              <a:t>: </a:t>
            </a:r>
            <a:r>
              <a:rPr lang="en-US" i="1" dirty="0"/>
              <a:t>arithmetic </a:t>
            </a:r>
            <a:r>
              <a:rPr lang="en-US" dirty="0"/>
              <a:t>and </a:t>
            </a:r>
            <a:r>
              <a:rPr lang="en-US" i="1" dirty="0"/>
              <a:t>memory</a:t>
            </a:r>
            <a:endParaRPr lang="en-US" dirty="0"/>
          </a:p>
          <a:p>
            <a:r>
              <a:rPr lang="en-US" dirty="0"/>
              <a:t>Arithmetic </a:t>
            </a:r>
            <a:r>
              <a:rPr lang="en-US" dirty="0" err="1"/>
              <a:t>Intrinsics</a:t>
            </a:r>
            <a:endParaRPr lang="en-US" dirty="0"/>
          </a:p>
          <a:p>
            <a:pPr lvl="1"/>
            <a:r>
              <a:rPr lang="en-US" dirty="0"/>
              <a:t>Perform some notional permutation on the input arguments</a:t>
            </a:r>
          </a:p>
          <a:p>
            <a:pPr lvl="1"/>
            <a:r>
              <a:rPr lang="en-US" dirty="0"/>
              <a:t>Returns the result of the permutation</a:t>
            </a:r>
          </a:p>
          <a:p>
            <a:pPr lvl="2"/>
            <a:r>
              <a:rPr lang="en-US" dirty="0"/>
              <a:t>A = INTRIN( B )</a:t>
            </a:r>
          </a:p>
          <a:p>
            <a:r>
              <a:rPr lang="en-US" dirty="0"/>
              <a:t>Memory </a:t>
            </a:r>
            <a:r>
              <a:rPr lang="en-US" dirty="0" err="1"/>
              <a:t>Intrinsics</a:t>
            </a:r>
            <a:endParaRPr lang="en-US" dirty="0"/>
          </a:p>
          <a:p>
            <a:pPr lvl="1"/>
            <a:r>
              <a:rPr lang="en-US" dirty="0"/>
              <a:t>Perform loads/stores to/from memory</a:t>
            </a:r>
          </a:p>
          <a:p>
            <a:pPr lvl="1"/>
            <a:r>
              <a:rPr lang="en-US" dirty="0"/>
              <a:t>Links the instruction to the memory pipeline</a:t>
            </a:r>
          </a:p>
          <a:p>
            <a:pPr lvl="1"/>
            <a:r>
              <a:rPr lang="en-US" dirty="0"/>
              <a:t>Load operations return data</a:t>
            </a:r>
          </a:p>
          <a:p>
            <a:pPr lvl="2"/>
            <a:r>
              <a:rPr lang="en-US" dirty="0"/>
              <a:t>A  = LOAD( B )</a:t>
            </a:r>
          </a:p>
          <a:p>
            <a:pPr lvl="1"/>
            <a:r>
              <a:rPr lang="en-US" dirty="0"/>
              <a:t>Store operations do not return data</a:t>
            </a:r>
          </a:p>
          <a:p>
            <a:pPr lvl="2"/>
            <a:r>
              <a:rPr lang="en-US" dirty="0"/>
              <a:t>STORE( DATA, ADDR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LOAD intrinsic with a return value</a:t>
            </a:r>
          </a:p>
          <a:p>
            <a:r>
              <a:rPr lang="en-US" dirty="0">
                <a:solidFill>
                  <a:schemeClr val="tx1"/>
                </a:solidFill>
              </a:rPr>
              <a:t>RA = LOAD( ARG1 )</a:t>
            </a:r>
          </a:p>
          <a:p>
            <a:endParaRPr lang="en-US" dirty="0">
              <a:solidFill>
                <a:schemeClr val="tx1"/>
              </a:solidFill>
            </a:endParaRPr>
          </a:p>
          <a:p>
            <a:r>
              <a:rPr lang="en-US" dirty="0">
                <a:solidFill>
                  <a:schemeClr val="tx1"/>
                </a:solidFill>
              </a:rPr>
              <a:t>#-- STORE intrinsic with no return value	</a:t>
            </a:r>
          </a:p>
          <a:p>
            <a:r>
              <a:rPr lang="en-US" dirty="0">
                <a:solidFill>
                  <a:schemeClr val="tx1"/>
                </a:solidFill>
              </a:rPr>
              <a:t>STORE( RA,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27938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Arguments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lnSpcReduction="10000"/>
          </a:bodyPr>
          <a:lstStyle/>
          <a:p>
            <a:r>
              <a:rPr lang="en-US" dirty="0"/>
              <a:t>Unlike C-style </a:t>
            </a:r>
            <a:r>
              <a:rPr lang="en-US" dirty="0" err="1"/>
              <a:t>intrinsics</a:t>
            </a:r>
            <a:r>
              <a:rPr lang="en-US" dirty="0"/>
              <a:t>, </a:t>
            </a:r>
            <a:r>
              <a:rPr lang="en-US" dirty="0" err="1"/>
              <a:t>StoneCutter</a:t>
            </a:r>
            <a:r>
              <a:rPr lang="en-US" dirty="0"/>
              <a:t> </a:t>
            </a:r>
            <a:r>
              <a:rPr lang="en-US" dirty="0" err="1"/>
              <a:t>intrinsics</a:t>
            </a:r>
            <a:r>
              <a:rPr lang="en-US" dirty="0"/>
              <a:t> are </a:t>
            </a:r>
            <a:r>
              <a:rPr lang="en-US" i="1" dirty="0" err="1"/>
              <a:t>typeless</a:t>
            </a:r>
            <a:endParaRPr lang="en-US" i="1" dirty="0"/>
          </a:p>
          <a:p>
            <a:r>
              <a:rPr lang="en-US" dirty="0"/>
              <a:t>Each intrinsic can accept any argument of any type or bit width</a:t>
            </a:r>
          </a:p>
          <a:p>
            <a:r>
              <a:rPr lang="en-US" dirty="0"/>
              <a:t>The compiler expands the intrinsic using the appropriate input/output data types with the correct internal logic</a:t>
            </a:r>
          </a:p>
          <a:p>
            <a:r>
              <a:rPr lang="en-US" dirty="0"/>
              <a:t>Note: Intrinsic functions are very literal!  Be sure to understand how specific intrinsic functions react to certain input types.  Pay special attention to the expected output type.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u8 var1 = 1234</a:t>
            </a:r>
          </a:p>
          <a:p>
            <a:r>
              <a:rPr lang="en-US" dirty="0">
                <a:solidFill>
                  <a:schemeClr val="tx1"/>
                </a:solidFill>
              </a:rPr>
              <a:t>u64 var2 = 123456789</a:t>
            </a:r>
          </a:p>
          <a:p>
            <a:endParaRPr lang="en-US" dirty="0">
              <a:solidFill>
                <a:schemeClr val="tx1"/>
              </a:solidFill>
            </a:endParaRPr>
          </a:p>
          <a:p>
            <a:r>
              <a:rPr lang="en-US" dirty="0">
                <a:solidFill>
                  <a:schemeClr val="tx1"/>
                </a:solidFill>
              </a:rPr>
              <a:t>RA = POPCOUNT( var1 )</a:t>
            </a:r>
          </a:p>
          <a:p>
            <a:r>
              <a:rPr lang="en-US" dirty="0">
                <a:solidFill>
                  <a:schemeClr val="tx1"/>
                </a:solidFill>
              </a:rPr>
              <a:t>RB = POPCOUNT( var2 )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30962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Implementing a Basic RISC Device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a basic RISC device with System Architect and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29925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256976-147B-1345-863B-6DE1E86C919D}"/>
              </a:ext>
            </a:extLst>
          </p:cNvPr>
          <p:cNvSpPr>
            <a:spLocks noGrp="1"/>
          </p:cNvSpPr>
          <p:nvPr>
            <p:ph type="title"/>
          </p:nvPr>
        </p:nvSpPr>
        <p:spPr/>
        <p:txBody>
          <a:bodyPr/>
          <a:lstStyle/>
          <a:p>
            <a:r>
              <a:rPr lang="en-US" dirty="0"/>
              <a:t>Tutorial Source</a:t>
            </a:r>
          </a:p>
        </p:txBody>
      </p:sp>
      <p:sp>
        <p:nvSpPr>
          <p:cNvPr id="7" name="Content Placeholder 6">
            <a:extLst>
              <a:ext uri="{FF2B5EF4-FFF2-40B4-BE49-F238E27FC236}">
                <a16:creationId xmlns:a16="http://schemas.microsoft.com/office/drawing/2014/main" id="{097D19AF-05BB-0645-8B62-6AEF41415006}"/>
              </a:ext>
            </a:extLst>
          </p:cNvPr>
          <p:cNvSpPr>
            <a:spLocks noGrp="1"/>
          </p:cNvSpPr>
          <p:nvPr>
            <p:ph idx="1"/>
          </p:nvPr>
        </p:nvSpPr>
        <p:spPr/>
        <p:txBody>
          <a:bodyPr/>
          <a:lstStyle/>
          <a:p>
            <a:r>
              <a:rPr lang="en-US" dirty="0"/>
              <a:t>Tutorial source is published in a </a:t>
            </a:r>
            <a:r>
              <a:rPr lang="en-US" dirty="0" err="1"/>
              <a:t>Github</a:t>
            </a:r>
            <a:r>
              <a:rPr lang="en-US" dirty="0"/>
              <a:t> repository</a:t>
            </a:r>
          </a:p>
          <a:p>
            <a:endParaRPr lang="en-US" dirty="0"/>
          </a:p>
          <a:p>
            <a:r>
              <a:rPr lang="en-US" dirty="0"/>
              <a:t>All design source code is open source under an Apache2 license</a:t>
            </a:r>
          </a:p>
          <a:p>
            <a:pPr lvl="1"/>
            <a:r>
              <a:rPr lang="en-US" dirty="0"/>
              <a:t>Feel free to reuse it!!</a:t>
            </a:r>
          </a:p>
          <a:p>
            <a:endParaRPr lang="en-US" dirty="0"/>
          </a:p>
          <a:p>
            <a:r>
              <a:rPr lang="en-US" dirty="0">
                <a:hlinkClick r:id="rId2"/>
              </a:rPr>
              <a:t>https://github.com/opensocsysarch/CoreGenTutorials</a:t>
            </a:r>
            <a:endParaRPr lang="en-US" dirty="0"/>
          </a:p>
          <a:p>
            <a:pPr lvl="1"/>
            <a:r>
              <a:rPr lang="en-US" dirty="0"/>
              <a:t>See the LEVEL2 subdirectory</a:t>
            </a:r>
          </a:p>
          <a:p>
            <a:endParaRPr lang="en-US" dirty="0"/>
          </a:p>
        </p:txBody>
      </p:sp>
      <p:sp>
        <p:nvSpPr>
          <p:cNvPr id="5" name="Footer Placeholder 4">
            <a:extLst>
              <a:ext uri="{FF2B5EF4-FFF2-40B4-BE49-F238E27FC236}">
                <a16:creationId xmlns:a16="http://schemas.microsoft.com/office/drawing/2014/main" id="{259B44E7-E12D-3745-9EEC-35CB1B634FC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69725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3549-3FFB-414B-A571-B03C7292DDA3}"/>
              </a:ext>
            </a:extLst>
          </p:cNvPr>
          <p:cNvSpPr>
            <a:spLocks noGrp="1"/>
          </p:cNvSpPr>
          <p:nvPr>
            <p:ph type="title"/>
          </p:nvPr>
        </p:nvSpPr>
        <p:spPr/>
        <p:txBody>
          <a:bodyPr/>
          <a:lstStyle/>
          <a:p>
            <a:r>
              <a:rPr lang="en-US" dirty="0"/>
              <a:t>Tutorial Assumptions</a:t>
            </a:r>
          </a:p>
        </p:txBody>
      </p:sp>
      <p:sp>
        <p:nvSpPr>
          <p:cNvPr id="3" name="Content Placeholder 2">
            <a:extLst>
              <a:ext uri="{FF2B5EF4-FFF2-40B4-BE49-F238E27FC236}">
                <a16:creationId xmlns:a16="http://schemas.microsoft.com/office/drawing/2014/main" id="{018AA013-EDC3-0145-AAB5-A87FB4C84395}"/>
              </a:ext>
            </a:extLst>
          </p:cNvPr>
          <p:cNvSpPr>
            <a:spLocks noGrp="1"/>
          </p:cNvSpPr>
          <p:nvPr>
            <p:ph idx="1"/>
          </p:nvPr>
        </p:nvSpPr>
        <p:spPr/>
        <p:txBody>
          <a:bodyPr>
            <a:normAutofit lnSpcReduction="10000"/>
          </a:bodyPr>
          <a:lstStyle/>
          <a:p>
            <a:r>
              <a:rPr lang="en-US" dirty="0"/>
              <a:t>Standard installation location:</a:t>
            </a:r>
          </a:p>
          <a:p>
            <a:pPr lvl="1"/>
            <a:r>
              <a:rPr lang="en-US" dirty="0"/>
              <a:t>“/opt/</a:t>
            </a:r>
            <a:r>
              <a:rPr lang="en-US" dirty="0" err="1"/>
              <a:t>coregen</a:t>
            </a:r>
            <a:r>
              <a:rPr lang="en-US" dirty="0"/>
              <a:t>”</a:t>
            </a:r>
          </a:p>
          <a:p>
            <a:pPr lvl="1"/>
            <a:r>
              <a:rPr lang="en-US" dirty="0"/>
              <a:t>EG, the “</a:t>
            </a:r>
            <a:r>
              <a:rPr lang="en-US" dirty="0" err="1"/>
              <a:t>sccomp</a:t>
            </a:r>
            <a:r>
              <a:rPr lang="en-US" dirty="0"/>
              <a:t>” binary will be located at /opt/</a:t>
            </a:r>
            <a:r>
              <a:rPr lang="en-US" dirty="0" err="1"/>
              <a:t>coregen</a:t>
            </a:r>
            <a:r>
              <a:rPr lang="en-US" dirty="0"/>
              <a:t>/bin/</a:t>
            </a:r>
            <a:r>
              <a:rPr lang="en-US" dirty="0" err="1"/>
              <a:t>sccomp</a:t>
            </a:r>
            <a:endParaRPr lang="en-US" dirty="0"/>
          </a:p>
          <a:p>
            <a:pPr lvl="1"/>
            <a:r>
              <a:rPr lang="en-US" dirty="0"/>
              <a:t>We don’t explicitly reference the fully qualified path in the tutorial</a:t>
            </a:r>
          </a:p>
          <a:p>
            <a:r>
              <a:rPr lang="en-US" dirty="0"/>
              <a:t>Text editing is required!</a:t>
            </a:r>
          </a:p>
          <a:p>
            <a:pPr lvl="1"/>
            <a:r>
              <a:rPr lang="en-US" dirty="0"/>
              <a:t>Emacs and Vim are most prevalent, but any standard text editor will suffice</a:t>
            </a:r>
          </a:p>
          <a:p>
            <a:r>
              <a:rPr lang="en-US" dirty="0"/>
              <a:t>Basic command line knowledge is required</a:t>
            </a:r>
          </a:p>
          <a:p>
            <a:pPr lvl="1"/>
            <a:r>
              <a:rPr lang="en-US" dirty="0"/>
              <a:t>Executing commands with arguments</a:t>
            </a:r>
          </a:p>
          <a:p>
            <a:r>
              <a:rPr lang="en-US" dirty="0"/>
              <a:t>Basic knowledge of Git/</a:t>
            </a:r>
            <a:r>
              <a:rPr lang="en-US" dirty="0" err="1"/>
              <a:t>Github</a:t>
            </a:r>
            <a:endParaRPr lang="en-US" dirty="0"/>
          </a:p>
          <a:p>
            <a:pPr lvl="1"/>
            <a:r>
              <a:rPr lang="en-US" dirty="0"/>
              <a:t>Only required if you seek to download/edit the tutorial content</a:t>
            </a:r>
          </a:p>
        </p:txBody>
      </p:sp>
      <p:sp>
        <p:nvSpPr>
          <p:cNvPr id="4" name="Footer Placeholder 3">
            <a:extLst>
              <a:ext uri="{FF2B5EF4-FFF2-40B4-BE49-F238E27FC236}">
                <a16:creationId xmlns:a16="http://schemas.microsoft.com/office/drawing/2014/main" id="{2DB77310-2FBB-F241-B9E5-3D5FF13FC74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8424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a:t>BasicRISC</a:t>
            </a:r>
            <a:r>
              <a:rPr lang="en-US" dirty="0"/>
              <a:t> Core</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a:bodyPr>
          <a:lstStyle/>
          <a:p>
            <a:r>
              <a:rPr lang="en-US" dirty="0"/>
              <a:t>The remainder of this Level 2 tutorial will build upon the Level 1 tutorial material</a:t>
            </a:r>
          </a:p>
          <a:p>
            <a:r>
              <a:rPr lang="en-US" dirty="0"/>
              <a:t>We will extend the original Level 1 design with the necessary instruction implementations</a:t>
            </a:r>
          </a:p>
          <a:p>
            <a:r>
              <a:rPr lang="en-US" dirty="0"/>
              <a:t>This will include all the instructions defined in our </a:t>
            </a:r>
            <a:r>
              <a:rPr lang="en-US" dirty="0" err="1"/>
              <a:t>BasicRISC</a:t>
            </a:r>
            <a:r>
              <a:rPr lang="en-US" dirty="0"/>
              <a:t> Core</a:t>
            </a:r>
          </a:p>
          <a:p>
            <a:pPr lvl="1"/>
            <a:endParaRPr lang="en-US" dirty="0"/>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grpSp>
        <p:nvGrpSpPr>
          <p:cNvPr id="15" name="Group 14">
            <a:extLst>
              <a:ext uri="{FF2B5EF4-FFF2-40B4-BE49-F238E27FC236}">
                <a16:creationId xmlns:a16="http://schemas.microsoft.com/office/drawing/2014/main" id="{B49519C3-C334-2B47-8DEE-D09114D8B024}"/>
              </a:ext>
            </a:extLst>
          </p:cNvPr>
          <p:cNvGrpSpPr/>
          <p:nvPr/>
        </p:nvGrpSpPr>
        <p:grpSpPr>
          <a:xfrm>
            <a:off x="6819900" y="1825625"/>
            <a:ext cx="4447403" cy="3529570"/>
            <a:chOff x="7200900" y="1485900"/>
            <a:chExt cx="3365500" cy="2870200"/>
          </a:xfrm>
        </p:grpSpPr>
        <p:sp>
          <p:nvSpPr>
            <p:cNvPr id="14" name="Rectangle 13">
              <a:extLst>
                <a:ext uri="{FF2B5EF4-FFF2-40B4-BE49-F238E27FC236}">
                  <a16:creationId xmlns:a16="http://schemas.microsoft.com/office/drawing/2014/main" id="{FD1CA893-C4B1-0246-9B77-7CC65331D6B1}"/>
                </a:ext>
              </a:extLst>
            </p:cNvPr>
            <p:cNvSpPr/>
            <p:nvPr/>
          </p:nvSpPr>
          <p:spPr>
            <a:xfrm>
              <a:off x="7512050" y="3464321"/>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013A5-B251-9848-B753-97AC9154EAED}"/>
                </a:ext>
              </a:extLst>
            </p:cNvPr>
            <p:cNvSpPr/>
            <p:nvPr/>
          </p:nvSpPr>
          <p:spPr>
            <a:xfrm>
              <a:off x="8420100" y="2869406"/>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3992D4-728B-9D42-BFFB-0C51AEFC9F1F}"/>
                </a:ext>
              </a:extLst>
            </p:cNvPr>
            <p:cNvSpPr/>
            <p:nvPr/>
          </p:nvSpPr>
          <p:spPr>
            <a:xfrm>
              <a:off x="8420100" y="1813719"/>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C1053-C0C2-4A47-A7DD-463FC0891F1E}"/>
                </a:ext>
              </a:extLst>
            </p:cNvPr>
            <p:cNvSpPr/>
            <p:nvPr/>
          </p:nvSpPr>
          <p:spPr>
            <a:xfrm>
              <a:off x="7200900" y="1485900"/>
              <a:ext cx="1536700" cy="2044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RISC ALU</a:t>
              </a:r>
            </a:p>
          </p:txBody>
        </p:sp>
        <p:sp>
          <p:nvSpPr>
            <p:cNvPr id="9" name="Rectangle 8">
              <a:extLst>
                <a:ext uri="{FF2B5EF4-FFF2-40B4-BE49-F238E27FC236}">
                  <a16:creationId xmlns:a16="http://schemas.microsoft.com/office/drawing/2014/main" id="{2545C501-D63E-BB4F-BF71-BAD1FCB9EF99}"/>
                </a:ext>
              </a:extLst>
            </p:cNvPr>
            <p:cNvSpPr/>
            <p:nvPr/>
          </p:nvSpPr>
          <p:spPr>
            <a:xfrm>
              <a:off x="9029700" y="1485900"/>
              <a:ext cx="1536700" cy="990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 Purpose Registers</a:t>
              </a:r>
            </a:p>
          </p:txBody>
        </p:sp>
        <p:sp>
          <p:nvSpPr>
            <p:cNvPr id="10" name="Rectangle 9">
              <a:extLst>
                <a:ext uri="{FF2B5EF4-FFF2-40B4-BE49-F238E27FC236}">
                  <a16:creationId xmlns:a16="http://schemas.microsoft.com/office/drawing/2014/main" id="{DFD1B8D4-2BBC-F341-9850-E3FD5A0B437F}"/>
                </a:ext>
              </a:extLst>
            </p:cNvPr>
            <p:cNvSpPr/>
            <p:nvPr/>
          </p:nvSpPr>
          <p:spPr>
            <a:xfrm>
              <a:off x="9029700" y="2537619"/>
              <a:ext cx="1536700" cy="990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Registers</a:t>
              </a:r>
            </a:p>
          </p:txBody>
        </p:sp>
        <p:sp>
          <p:nvSpPr>
            <p:cNvPr id="11" name="Rectangle 10">
              <a:extLst>
                <a:ext uri="{FF2B5EF4-FFF2-40B4-BE49-F238E27FC236}">
                  <a16:creationId xmlns:a16="http://schemas.microsoft.com/office/drawing/2014/main" id="{5FC4C1DB-6188-FC49-9952-983A18E8C8D4}"/>
                </a:ext>
              </a:extLst>
            </p:cNvPr>
            <p:cNvSpPr/>
            <p:nvPr/>
          </p:nvSpPr>
          <p:spPr>
            <a:xfrm>
              <a:off x="7200900" y="3717925"/>
              <a:ext cx="3365500" cy="63817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 Interface</a:t>
              </a:r>
            </a:p>
          </p:txBody>
        </p:sp>
      </p:grpSp>
    </p:spTree>
    <p:extLst>
      <p:ext uri="{BB962C8B-B14F-4D97-AF65-F5344CB8AC3E}">
        <p14:creationId xmlns:p14="http://schemas.microsoft.com/office/powerpoint/2010/main" val="345425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20F43A-479B-D548-9FA4-80C1730621AF}"/>
              </a:ext>
            </a:extLst>
          </p:cNvPr>
          <p:cNvSpPr>
            <a:spLocks noGrp="1"/>
          </p:cNvSpPr>
          <p:nvPr>
            <p:ph type="title"/>
          </p:nvPr>
        </p:nvSpPr>
        <p:spPr/>
        <p:txBody>
          <a:bodyPr/>
          <a:lstStyle/>
          <a:p>
            <a:r>
              <a:rPr lang="en-US" dirty="0" err="1"/>
              <a:t>CoreGen</a:t>
            </a:r>
            <a:r>
              <a:rPr lang="en-US" dirty="0"/>
              <a:t> and </a:t>
            </a:r>
            <a:r>
              <a:rPr lang="en-US" dirty="0" err="1"/>
              <a:t>StoneCutter</a:t>
            </a:r>
            <a:endParaRPr lang="en-US" dirty="0"/>
          </a:p>
        </p:txBody>
      </p:sp>
      <p:sp>
        <p:nvSpPr>
          <p:cNvPr id="7" name="Content Placeholder 6">
            <a:extLst>
              <a:ext uri="{FF2B5EF4-FFF2-40B4-BE49-F238E27FC236}">
                <a16:creationId xmlns:a16="http://schemas.microsoft.com/office/drawing/2014/main" id="{E12BBD46-B185-4D46-8300-98CDA22FEE7A}"/>
              </a:ext>
            </a:extLst>
          </p:cNvPr>
          <p:cNvSpPr>
            <a:spLocks noGrp="1"/>
          </p:cNvSpPr>
          <p:nvPr>
            <p:ph idx="1"/>
          </p:nvPr>
        </p:nvSpPr>
        <p:spPr>
          <a:xfrm>
            <a:off x="838200" y="1825625"/>
            <a:ext cx="5562600" cy="4351338"/>
          </a:xfrm>
        </p:spPr>
        <p:txBody>
          <a:bodyPr>
            <a:normAutofit fontScale="77500" lnSpcReduction="20000"/>
          </a:bodyPr>
          <a:lstStyle/>
          <a:p>
            <a:r>
              <a:rPr lang="en-US" dirty="0"/>
              <a:t>One of the nice features of </a:t>
            </a:r>
            <a:r>
              <a:rPr lang="en-US" dirty="0" err="1"/>
              <a:t>CoreGen</a:t>
            </a:r>
            <a:r>
              <a:rPr lang="en-US" dirty="0"/>
              <a:t> is the ability to directly integrate the </a:t>
            </a:r>
            <a:r>
              <a:rPr lang="en-US" dirty="0" err="1"/>
              <a:t>StoneCutter</a:t>
            </a:r>
            <a:r>
              <a:rPr lang="en-US" dirty="0"/>
              <a:t> syntax into the </a:t>
            </a:r>
            <a:r>
              <a:rPr lang="en-US" dirty="0" err="1"/>
              <a:t>CoreGen</a:t>
            </a:r>
            <a:r>
              <a:rPr lang="en-US" dirty="0"/>
              <a:t> IR design files</a:t>
            </a:r>
          </a:p>
          <a:p>
            <a:r>
              <a:rPr lang="en-US" dirty="0"/>
              <a:t>This allows you to </a:t>
            </a:r>
            <a:r>
              <a:rPr lang="en-US" i="1" dirty="0"/>
              <a:t>inline</a:t>
            </a:r>
            <a:r>
              <a:rPr lang="en-US" dirty="0"/>
              <a:t> the instruction implementation in the design</a:t>
            </a:r>
          </a:p>
          <a:p>
            <a:r>
              <a:rPr lang="en-US" dirty="0" err="1"/>
              <a:t>CoreGen</a:t>
            </a:r>
            <a:r>
              <a:rPr lang="en-US" dirty="0"/>
              <a:t> autogenerates all the instruction format and register class blocks without user intervention</a:t>
            </a:r>
          </a:p>
          <a:p>
            <a:r>
              <a:rPr lang="en-US" dirty="0"/>
              <a:t>Permits users to focus on the specific instruction implementations</a:t>
            </a:r>
          </a:p>
          <a:p>
            <a:pPr lvl="1"/>
            <a:r>
              <a:rPr lang="en-US" dirty="0"/>
              <a:t>Reduces the ramp to become proficient with </a:t>
            </a:r>
            <a:r>
              <a:rPr lang="en-US" dirty="0" err="1"/>
              <a:t>StoneCutter</a:t>
            </a:r>
            <a:endParaRPr lang="en-US" dirty="0"/>
          </a:p>
          <a:p>
            <a:r>
              <a:rPr lang="en-US" dirty="0"/>
              <a:t>All of our work will be done in the </a:t>
            </a:r>
            <a:r>
              <a:rPr lang="en-US" dirty="0" err="1"/>
              <a:t>CoreGen</a:t>
            </a:r>
            <a:r>
              <a:rPr lang="en-US" dirty="0"/>
              <a:t> IR file from the Level 1 tutorial</a:t>
            </a:r>
          </a:p>
        </p:txBody>
      </p:sp>
      <p:sp>
        <p:nvSpPr>
          <p:cNvPr id="5" name="Footer Placeholder 4">
            <a:extLst>
              <a:ext uri="{FF2B5EF4-FFF2-40B4-BE49-F238E27FC236}">
                <a16:creationId xmlns:a16="http://schemas.microsoft.com/office/drawing/2014/main" id="{349628A4-F2C4-1644-824A-57443DC5D4A5}"/>
              </a:ext>
            </a:extLst>
          </p:cNvPr>
          <p:cNvSpPr>
            <a:spLocks noGrp="1"/>
          </p:cNvSpPr>
          <p:nvPr>
            <p:ph type="ftr" sz="quarter" idx="11"/>
          </p:nvPr>
        </p:nvSpPr>
        <p:spPr/>
        <p:txBody>
          <a:bodyPr/>
          <a:lstStyle/>
          <a:p>
            <a:r>
              <a:rPr lang="en-US"/>
              <a:t>Tactical Computing Laboratories</a:t>
            </a:r>
            <a:endParaRPr lang="en-US" dirty="0"/>
          </a:p>
        </p:txBody>
      </p:sp>
      <p:pic>
        <p:nvPicPr>
          <p:cNvPr id="31" name="Picture 30">
            <a:extLst>
              <a:ext uri="{FF2B5EF4-FFF2-40B4-BE49-F238E27FC236}">
                <a16:creationId xmlns:a16="http://schemas.microsoft.com/office/drawing/2014/main" id="{F7A9CA20-C71C-B647-A07C-1CCF04EF14D4}"/>
              </a:ext>
            </a:extLst>
          </p:cNvPr>
          <p:cNvPicPr>
            <a:picLocks noChangeAspect="1"/>
          </p:cNvPicPr>
          <p:nvPr/>
        </p:nvPicPr>
        <p:blipFill>
          <a:blip r:embed="rId2"/>
          <a:stretch>
            <a:fillRect/>
          </a:stretch>
        </p:blipFill>
        <p:spPr>
          <a:xfrm>
            <a:off x="6096000" y="2050114"/>
            <a:ext cx="6015578" cy="2957419"/>
          </a:xfrm>
          <a:prstGeom prst="rect">
            <a:avLst/>
          </a:prstGeom>
        </p:spPr>
      </p:pic>
    </p:spTree>
    <p:extLst>
      <p:ext uri="{BB962C8B-B14F-4D97-AF65-F5344CB8AC3E}">
        <p14:creationId xmlns:p14="http://schemas.microsoft.com/office/powerpoint/2010/main" val="161941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127F-F745-2F4C-894C-BF0DC34AFDB8}"/>
              </a:ext>
            </a:extLst>
          </p:cNvPr>
          <p:cNvSpPr>
            <a:spLocks noGrp="1"/>
          </p:cNvSpPr>
          <p:nvPr>
            <p:ph type="title"/>
          </p:nvPr>
        </p:nvSpPr>
        <p:spPr/>
        <p:txBody>
          <a:bodyPr/>
          <a:lstStyle/>
          <a:p>
            <a:r>
              <a:rPr lang="en-US" dirty="0" err="1"/>
              <a:t>BasicRISC</a:t>
            </a:r>
            <a:r>
              <a:rPr lang="en-US" dirty="0"/>
              <a:t> ISA</a:t>
            </a:r>
          </a:p>
        </p:txBody>
      </p:sp>
      <p:sp>
        <p:nvSpPr>
          <p:cNvPr id="3" name="Content Placeholder 2">
            <a:extLst>
              <a:ext uri="{FF2B5EF4-FFF2-40B4-BE49-F238E27FC236}">
                <a16:creationId xmlns:a16="http://schemas.microsoft.com/office/drawing/2014/main" id="{953E84D8-2F6E-A54E-A619-C652079CA849}"/>
              </a:ext>
            </a:extLst>
          </p:cNvPr>
          <p:cNvSpPr>
            <a:spLocks noGrp="1"/>
          </p:cNvSpPr>
          <p:nvPr>
            <p:ph sz="half" idx="1"/>
          </p:nvPr>
        </p:nvSpPr>
        <p:spPr/>
        <p:txBody>
          <a:bodyPr>
            <a:normAutofit fontScale="92500"/>
          </a:bodyPr>
          <a:lstStyle/>
          <a:p>
            <a:r>
              <a:rPr lang="en-US" dirty="0"/>
              <a:t>Traditional RISC ISA</a:t>
            </a:r>
          </a:p>
          <a:p>
            <a:pPr lvl="1"/>
            <a:r>
              <a:rPr lang="en-US" dirty="0"/>
              <a:t>Opcodes (</a:t>
            </a:r>
            <a:r>
              <a:rPr lang="en-US" dirty="0" err="1"/>
              <a:t>opc</a:t>
            </a:r>
            <a:r>
              <a:rPr lang="en-US" dirty="0"/>
              <a:t>) determine the “class” of instructions</a:t>
            </a:r>
          </a:p>
          <a:p>
            <a:pPr lvl="1"/>
            <a:r>
              <a:rPr lang="en-US" dirty="0"/>
              <a:t>Function codes (</a:t>
            </a:r>
            <a:r>
              <a:rPr lang="en-US" dirty="0" err="1"/>
              <a:t>func</a:t>
            </a:r>
            <a:r>
              <a:rPr lang="en-US" dirty="0"/>
              <a:t>) determine the target instruction</a:t>
            </a:r>
          </a:p>
          <a:p>
            <a:pPr lvl="1"/>
            <a:r>
              <a:rPr lang="en-US" dirty="0"/>
              <a:t>Instructions are grouped by their argument types:</a:t>
            </a:r>
          </a:p>
          <a:p>
            <a:pPr lvl="2"/>
            <a:r>
              <a:rPr lang="en-US" dirty="0"/>
              <a:t>INST GPR, GPR, GPR</a:t>
            </a:r>
          </a:p>
          <a:p>
            <a:pPr lvl="2"/>
            <a:r>
              <a:rPr lang="en-US" dirty="0"/>
              <a:t>INST GPR, CTRL, GPR</a:t>
            </a:r>
          </a:p>
          <a:p>
            <a:pPr lvl="2"/>
            <a:r>
              <a:rPr lang="en-US" dirty="0"/>
              <a:t>INST CTRL, GPR, GPR</a:t>
            </a:r>
          </a:p>
          <a:p>
            <a:pPr lvl="1"/>
            <a:r>
              <a:rPr lang="en-US" dirty="0"/>
              <a:t>Plenty of opcode/function space to expand for your own use</a:t>
            </a:r>
          </a:p>
        </p:txBody>
      </p:sp>
      <p:sp>
        <p:nvSpPr>
          <p:cNvPr id="4" name="Content Placeholder 3">
            <a:extLst>
              <a:ext uri="{FF2B5EF4-FFF2-40B4-BE49-F238E27FC236}">
                <a16:creationId xmlns:a16="http://schemas.microsoft.com/office/drawing/2014/main" id="{460F1925-B3BC-E645-B5F8-90DEF206476B}"/>
              </a:ext>
            </a:extLst>
          </p:cNvPr>
          <p:cNvSpPr>
            <a:spLocks noGrp="1"/>
          </p:cNvSpPr>
          <p:nvPr>
            <p:ph sz="half" idx="2"/>
          </p:nvPr>
        </p:nvSpPr>
        <p:spPr/>
        <p:txBody>
          <a:bodyPr>
            <a:normAutofit fontScale="92500"/>
          </a:bodyPr>
          <a:lstStyle/>
          <a:p>
            <a:r>
              <a:rPr lang="en-US" dirty="0"/>
              <a:t>Arithmetic:</a:t>
            </a:r>
          </a:p>
          <a:p>
            <a:pPr lvl="1"/>
            <a:r>
              <a:rPr lang="en-US" dirty="0"/>
              <a:t>Integer arithmetic (2’s-complement)</a:t>
            </a:r>
          </a:p>
          <a:p>
            <a:pPr lvl="1"/>
            <a:r>
              <a:rPr lang="en-US" dirty="0"/>
              <a:t>Add, Sub, </a:t>
            </a:r>
            <a:r>
              <a:rPr lang="en-US" dirty="0" err="1"/>
              <a:t>Mul</a:t>
            </a:r>
            <a:r>
              <a:rPr lang="en-US" dirty="0"/>
              <a:t>, </a:t>
            </a:r>
            <a:r>
              <a:rPr lang="en-US" dirty="0" err="1"/>
              <a:t>Div</a:t>
            </a:r>
            <a:endParaRPr lang="en-US" dirty="0"/>
          </a:p>
          <a:p>
            <a:pPr lvl="1"/>
            <a:r>
              <a:rPr lang="en-US" dirty="0"/>
              <a:t>Logical/Arithmetic shifts</a:t>
            </a:r>
          </a:p>
          <a:p>
            <a:pPr lvl="1"/>
            <a:r>
              <a:rPr lang="en-US" dirty="0" err="1"/>
              <a:t>Logicals</a:t>
            </a:r>
            <a:r>
              <a:rPr lang="en-US" dirty="0"/>
              <a:t> (AND, OR, NAND, NOR, XOR, NOT)</a:t>
            </a:r>
          </a:p>
          <a:p>
            <a:r>
              <a:rPr lang="en-US" dirty="0"/>
              <a:t>Comparisons: </a:t>
            </a:r>
          </a:p>
          <a:p>
            <a:pPr lvl="1"/>
            <a:r>
              <a:rPr lang="en-US" dirty="0"/>
              <a:t>Compare {NE, EQ, GT, LT, GTE, LTE}</a:t>
            </a:r>
          </a:p>
          <a:p>
            <a:r>
              <a:rPr lang="en-US" dirty="0"/>
              <a:t>Branches</a:t>
            </a:r>
          </a:p>
          <a:p>
            <a:pPr lvl="1"/>
            <a:r>
              <a:rPr lang="en-US" dirty="0"/>
              <a:t>Conditional and unconditional</a:t>
            </a:r>
          </a:p>
          <a:p>
            <a:pPr lvl="1"/>
            <a:r>
              <a:rPr lang="en-US" dirty="0"/>
              <a:t>Absolute and relative (jump)</a:t>
            </a:r>
          </a:p>
          <a:p>
            <a:pPr lvl="1"/>
            <a:endParaRPr lang="en-US" dirty="0"/>
          </a:p>
        </p:txBody>
      </p:sp>
      <p:sp>
        <p:nvSpPr>
          <p:cNvPr id="5" name="Footer Placeholder 4">
            <a:extLst>
              <a:ext uri="{FF2B5EF4-FFF2-40B4-BE49-F238E27FC236}">
                <a16:creationId xmlns:a16="http://schemas.microsoft.com/office/drawing/2014/main" id="{3A5D8312-ADFC-3B4E-8B61-8132BD01A8C3}"/>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F615334D-33DC-3B47-8B84-111DB95F0876}"/>
              </a:ext>
            </a:extLst>
          </p:cNvPr>
          <p:cNvSpPr/>
          <p:nvPr/>
        </p:nvSpPr>
        <p:spPr>
          <a:xfrm>
            <a:off x="312516" y="5914663"/>
            <a:ext cx="3588152" cy="9433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i="1" dirty="0" err="1">
                <a:solidFill>
                  <a:schemeClr val="tx1"/>
                </a:solidFill>
              </a:rPr>
              <a:t>BasicRISCInstTable</a:t>
            </a:r>
            <a:r>
              <a:rPr lang="en-US" dirty="0">
                <a:solidFill>
                  <a:schemeClr val="tx1"/>
                </a:solidFill>
              </a:rPr>
              <a:t> for a full instruction set listing</a:t>
            </a:r>
          </a:p>
        </p:txBody>
      </p:sp>
    </p:spTree>
    <p:extLst>
      <p:ext uri="{BB962C8B-B14F-4D97-AF65-F5344CB8AC3E}">
        <p14:creationId xmlns:p14="http://schemas.microsoft.com/office/powerpoint/2010/main" val="3933137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dirty="0"/>
              <a:t>Directly Editing </a:t>
            </a:r>
            <a:r>
              <a:rPr lang="en-US" dirty="0" err="1"/>
              <a:t>CoreGen</a:t>
            </a:r>
            <a:r>
              <a:rPr lang="en-US" dirty="0"/>
              <a:t> </a:t>
            </a:r>
            <a:r>
              <a:rPr lang="en-US" dirty="0" err="1"/>
              <a:t>Yaml</a:t>
            </a:r>
            <a:r>
              <a:rPr lang="en-US" dirty="0"/>
              <a:t> IR</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0000" lnSpcReduction="20000"/>
          </a:bodyPr>
          <a:lstStyle/>
          <a:p>
            <a:r>
              <a:rPr lang="en-US" dirty="0" err="1"/>
              <a:t>Yaml</a:t>
            </a:r>
            <a:r>
              <a:rPr lang="en-US" dirty="0"/>
              <a:t> IR is ASCII text</a:t>
            </a:r>
          </a:p>
          <a:p>
            <a:r>
              <a:rPr lang="en-US" dirty="0"/>
              <a:t>Hierarchy is determined by indentions</a:t>
            </a:r>
          </a:p>
          <a:p>
            <a:pPr lvl="1"/>
            <a:r>
              <a:rPr lang="en-US" dirty="0"/>
              <a:t>Indentions are SPACES, not tabs</a:t>
            </a:r>
          </a:p>
          <a:p>
            <a:pPr lvl="1"/>
            <a:r>
              <a:rPr lang="en-US" dirty="0"/>
              <a:t>Each indentation should be two (2) spaces</a:t>
            </a:r>
          </a:p>
          <a:p>
            <a:r>
              <a:rPr lang="en-US" dirty="0"/>
              <a:t>You can use any potential editor!</a:t>
            </a:r>
          </a:p>
          <a:p>
            <a:r>
              <a:rPr lang="en-US" dirty="0"/>
              <a:t>A few important notes:</a:t>
            </a:r>
          </a:p>
          <a:p>
            <a:pPr lvl="1"/>
            <a:r>
              <a:rPr lang="en-US" dirty="0"/>
              <a:t>Nodes are parsed in the correct order regardless of their order in the file</a:t>
            </a:r>
          </a:p>
          <a:p>
            <a:pPr lvl="2"/>
            <a:r>
              <a:rPr lang="en-US" dirty="0"/>
              <a:t>We do this to preserve the natural hierarchy and dependence between nodes</a:t>
            </a:r>
          </a:p>
          <a:p>
            <a:pPr lvl="1"/>
            <a:r>
              <a:rPr lang="en-US" dirty="0"/>
              <a:t>Node names are case sensitive</a:t>
            </a:r>
          </a:p>
          <a:p>
            <a:pPr lvl="2"/>
            <a:r>
              <a:rPr lang="en-US" dirty="0"/>
              <a:t>“</a:t>
            </a:r>
            <a:r>
              <a:rPr lang="en-US" dirty="0" err="1"/>
              <a:t>RegName</a:t>
            </a:r>
            <a:r>
              <a:rPr lang="en-US" dirty="0"/>
              <a:t>” != “</a:t>
            </a:r>
            <a:r>
              <a:rPr lang="en-US" dirty="0" err="1"/>
              <a:t>Regname</a:t>
            </a:r>
            <a:r>
              <a:rPr lang="en-US" dirty="0"/>
              <a:t>”</a:t>
            </a:r>
          </a:p>
          <a:p>
            <a:pPr lvl="1"/>
            <a:r>
              <a:rPr lang="en-US" dirty="0"/>
              <a:t>Certain nodes have required and optional attributes</a:t>
            </a:r>
          </a:p>
          <a:p>
            <a:pPr lvl="2"/>
            <a:r>
              <a:rPr lang="en-US" dirty="0"/>
              <a:t>Refer to the IR documentation for what is optional</a:t>
            </a:r>
          </a:p>
          <a:p>
            <a:pPr lvl="1"/>
            <a:r>
              <a:rPr lang="en-US" dirty="0"/>
              <a:t>Comments are delineated with ‘#’ characters</a:t>
            </a:r>
          </a:p>
          <a:p>
            <a:pPr lvl="2"/>
            <a:r>
              <a:rPr lang="en-US" dirty="0"/>
              <a:t>Similar to BASH shell scripts</a:t>
            </a:r>
          </a:p>
          <a:p>
            <a:endParaRPr lang="en-US" dirty="0"/>
          </a:p>
        </p:txBody>
      </p:sp>
      <p:sp>
        <p:nvSpPr>
          <p:cNvPr id="7" name="Content Placeholder 6">
            <a:extLst>
              <a:ext uri="{FF2B5EF4-FFF2-40B4-BE49-F238E27FC236}">
                <a16:creationId xmlns:a16="http://schemas.microsoft.com/office/drawing/2014/main" id="{43BD1F38-C5BD-714B-890F-CCB48E381856}"/>
              </a:ext>
            </a:extLst>
          </p:cNvPr>
          <p:cNvSpPr>
            <a:spLocks noGrp="1"/>
          </p:cNvSpPr>
          <p:nvPr>
            <p:ph sz="half" idx="2"/>
          </p:nvPr>
        </p:nvSpPr>
        <p:spPr>
          <a:xfrm>
            <a:off x="6172200" y="2235199"/>
            <a:ext cx="5181600" cy="3879851"/>
          </a:xfrm>
          <a:ln>
            <a:solidFill>
              <a:schemeClr val="tx1"/>
            </a:solidFill>
          </a:ln>
        </p:spPr>
        <p:txBody>
          <a:bodyPr>
            <a:normAutofit fontScale="70000" lnSpcReduction="20000"/>
          </a:bodyPr>
          <a:lstStyle/>
          <a:p>
            <a:pPr marL="0" indent="0">
              <a:buNone/>
            </a:pPr>
            <a:r>
              <a:rPr lang="en-US" dirty="0"/>
              <a:t>#-- this is a comment</a:t>
            </a:r>
          </a:p>
          <a:p>
            <a:pPr marL="0" indent="0">
              <a:buNone/>
            </a:pPr>
            <a:r>
              <a:rPr lang="en-US" dirty="0"/>
              <a:t>NODE:</a:t>
            </a:r>
          </a:p>
          <a:p>
            <a:pPr marL="0" indent="0">
              <a:buNone/>
            </a:pPr>
            <a:r>
              <a:rPr lang="en-US" dirty="0"/>
              <a:t>  - </a:t>
            </a:r>
            <a:r>
              <a:rPr lang="en-US" dirty="0" err="1"/>
              <a:t>SubNode</a:t>
            </a:r>
            <a:r>
              <a:rPr lang="en-US" dirty="0"/>
              <a:t>: Name1</a:t>
            </a:r>
          </a:p>
          <a:p>
            <a:pPr marL="0" indent="0">
              <a:buNone/>
            </a:pPr>
            <a:r>
              <a:rPr lang="en-US" dirty="0"/>
              <a:t>    Attribute1: 64</a:t>
            </a:r>
          </a:p>
          <a:p>
            <a:pPr marL="0" indent="0">
              <a:buNone/>
            </a:pPr>
            <a:r>
              <a:rPr lang="en-US" dirty="0"/>
              <a:t>    Attribute2: false</a:t>
            </a:r>
          </a:p>
          <a:p>
            <a:pPr marL="0" indent="0">
              <a:buNone/>
            </a:pPr>
            <a:r>
              <a:rPr lang="en-US" dirty="0"/>
              <a:t>    Attribute3: </a:t>
            </a:r>
            <a:r>
              <a:rPr lang="en-US" dirty="0" err="1"/>
              <a:t>This_Is_A_String</a:t>
            </a:r>
            <a:endParaRPr lang="en-US" dirty="0"/>
          </a:p>
          <a:p>
            <a:pPr marL="0" indent="0">
              <a:buNone/>
            </a:pPr>
            <a:r>
              <a:rPr lang="en-US" dirty="0"/>
              <a:t>  - </a:t>
            </a:r>
            <a:r>
              <a:rPr lang="en-US" dirty="0" err="1"/>
              <a:t>SubNode</a:t>
            </a:r>
            <a:r>
              <a:rPr lang="en-US" dirty="0"/>
              <a:t>: FOO</a:t>
            </a:r>
          </a:p>
          <a:p>
            <a:pPr marL="0" indent="0">
              <a:buNone/>
            </a:pPr>
            <a:r>
              <a:rPr lang="en-US" dirty="0"/>
              <a:t>    Bars:</a:t>
            </a:r>
          </a:p>
          <a:p>
            <a:pPr marL="0" indent="0">
              <a:buNone/>
            </a:pPr>
            <a:r>
              <a:rPr lang="en-US" dirty="0"/>
              <a:t>      - bar0</a:t>
            </a:r>
          </a:p>
          <a:p>
            <a:pPr marL="0" indent="0">
              <a:buNone/>
            </a:pPr>
            <a:r>
              <a:rPr lang="en-US" dirty="0"/>
              <a:t>      - bar1</a:t>
            </a:r>
          </a:p>
          <a:p>
            <a:pPr marL="0" indent="0">
              <a:buNone/>
            </a:pPr>
            <a:r>
              <a:rPr lang="en-US" dirty="0"/>
              <a:t>      - bar2</a:t>
            </a:r>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sp>
        <p:nvSpPr>
          <p:cNvPr id="2" name="Rectangle 1">
            <a:extLst>
              <a:ext uri="{FF2B5EF4-FFF2-40B4-BE49-F238E27FC236}">
                <a16:creationId xmlns:a16="http://schemas.microsoft.com/office/drawing/2014/main" id="{7E07B52C-9B8C-1949-AFD1-FA443CF7DAA5}"/>
              </a:ext>
            </a:extLst>
          </p:cNvPr>
          <p:cNvSpPr/>
          <p:nvPr/>
        </p:nvSpPr>
        <p:spPr>
          <a:xfrm>
            <a:off x="6172200" y="1628775"/>
            <a:ext cx="5181600" cy="530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a:t>
            </a:r>
            <a:r>
              <a:rPr lang="en-US" dirty="0" err="1">
                <a:solidFill>
                  <a:schemeClr val="tx1"/>
                </a:solidFill>
              </a:rPr>
              <a:t>CoreGen</a:t>
            </a:r>
            <a:r>
              <a:rPr lang="en-US" dirty="0">
                <a:solidFill>
                  <a:schemeClr val="tx1"/>
                </a:solidFill>
              </a:rPr>
              <a:t> </a:t>
            </a:r>
            <a:r>
              <a:rPr lang="en-US" dirty="0" err="1">
                <a:solidFill>
                  <a:schemeClr val="tx1"/>
                </a:solidFill>
              </a:rPr>
              <a:t>Yaml</a:t>
            </a:r>
            <a:r>
              <a:rPr lang="en-US" dirty="0">
                <a:solidFill>
                  <a:schemeClr val="tx1"/>
                </a:solidFill>
              </a:rPr>
              <a:t> IR Formatting</a:t>
            </a:r>
          </a:p>
        </p:txBody>
      </p:sp>
    </p:spTree>
    <p:extLst>
      <p:ext uri="{BB962C8B-B14F-4D97-AF65-F5344CB8AC3E}">
        <p14:creationId xmlns:p14="http://schemas.microsoft.com/office/powerpoint/2010/main" val="32793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235-1FE9-B944-A06D-283D9E16EBAE}"/>
              </a:ext>
            </a:extLst>
          </p:cNvPr>
          <p:cNvSpPr>
            <a:spLocks noGrp="1"/>
          </p:cNvSpPr>
          <p:nvPr>
            <p:ph type="title"/>
          </p:nvPr>
        </p:nvSpPr>
        <p:spPr/>
        <p:txBody>
          <a:bodyPr/>
          <a:lstStyle/>
          <a:p>
            <a:r>
              <a:rPr lang="en-US" dirty="0"/>
              <a:t>Ten Design Steps for Level 2</a:t>
            </a:r>
          </a:p>
        </p:txBody>
      </p:sp>
      <p:sp>
        <p:nvSpPr>
          <p:cNvPr id="3" name="Content Placeholder 2">
            <a:extLst>
              <a:ext uri="{FF2B5EF4-FFF2-40B4-BE49-F238E27FC236}">
                <a16:creationId xmlns:a16="http://schemas.microsoft.com/office/drawing/2014/main" id="{6A61C957-72BA-1C47-A8E9-83E36F1D7DE3}"/>
              </a:ext>
            </a:extLst>
          </p:cNvPr>
          <p:cNvSpPr>
            <a:spLocks noGrp="1"/>
          </p:cNvSpPr>
          <p:nvPr>
            <p:ph sz="half" idx="1"/>
          </p:nvPr>
        </p:nvSpPr>
        <p:spPr>
          <a:xfrm>
            <a:off x="838200" y="1825625"/>
            <a:ext cx="5181600" cy="4064343"/>
          </a:xfrm>
        </p:spPr>
        <p:txBody>
          <a:bodyPr>
            <a:normAutofit lnSpcReduction="10000"/>
          </a:bodyPr>
          <a:lstStyle/>
          <a:p>
            <a:r>
              <a:rPr lang="en-US" b="1" i="1" dirty="0"/>
              <a:t>Step 1</a:t>
            </a:r>
            <a:r>
              <a:rPr lang="en-US" dirty="0"/>
              <a:t>: Copy the </a:t>
            </a:r>
            <a:r>
              <a:rPr lang="en-US" dirty="0" err="1"/>
              <a:t>CoreGen</a:t>
            </a:r>
            <a:r>
              <a:rPr lang="en-US" dirty="0"/>
              <a:t> </a:t>
            </a:r>
            <a:r>
              <a:rPr lang="en-US" dirty="0" err="1"/>
              <a:t>Yaml</a:t>
            </a:r>
            <a:r>
              <a:rPr lang="en-US" dirty="0"/>
              <a:t> IR file from the Level 1/Step 10 directory</a:t>
            </a:r>
          </a:p>
          <a:p>
            <a:r>
              <a:rPr lang="en-US" b="1" i="1" dirty="0"/>
              <a:t>Step 2</a:t>
            </a:r>
            <a:r>
              <a:rPr lang="en-US" dirty="0"/>
              <a:t>: Update the project definition for our Level 2 directory structure</a:t>
            </a:r>
          </a:p>
          <a:p>
            <a:r>
              <a:rPr lang="en-US" b="1" i="1" dirty="0"/>
              <a:t>Step 3</a:t>
            </a:r>
            <a:r>
              <a:rPr lang="en-US" dirty="0"/>
              <a:t>: Implement the arithmetic instructions</a:t>
            </a:r>
          </a:p>
          <a:p>
            <a:r>
              <a:rPr lang="en-US" b="1" i="1" dirty="0"/>
              <a:t>Step 4</a:t>
            </a:r>
            <a:r>
              <a:rPr lang="en-US" dirty="0"/>
              <a:t>: Implement the comparison instructions</a:t>
            </a:r>
          </a:p>
          <a:p>
            <a:pPr marL="0" indent="0">
              <a:buNone/>
            </a:pPr>
            <a:endParaRPr lang="en-US" dirty="0"/>
          </a:p>
        </p:txBody>
      </p:sp>
      <p:sp>
        <p:nvSpPr>
          <p:cNvPr id="4" name="Content Placeholder 3">
            <a:extLst>
              <a:ext uri="{FF2B5EF4-FFF2-40B4-BE49-F238E27FC236}">
                <a16:creationId xmlns:a16="http://schemas.microsoft.com/office/drawing/2014/main" id="{57A5B8CE-894F-F946-AB69-2936363150B0}"/>
              </a:ext>
            </a:extLst>
          </p:cNvPr>
          <p:cNvSpPr>
            <a:spLocks noGrp="1"/>
          </p:cNvSpPr>
          <p:nvPr>
            <p:ph sz="half" idx="2"/>
          </p:nvPr>
        </p:nvSpPr>
        <p:spPr/>
        <p:txBody>
          <a:bodyPr>
            <a:normAutofit lnSpcReduction="10000"/>
          </a:bodyPr>
          <a:lstStyle/>
          <a:p>
            <a:r>
              <a:rPr lang="en-US" b="1" i="1" dirty="0"/>
              <a:t>Step 5</a:t>
            </a:r>
            <a:r>
              <a:rPr lang="en-US" dirty="0"/>
              <a:t>: Implement the load/store instructions</a:t>
            </a:r>
          </a:p>
          <a:p>
            <a:r>
              <a:rPr lang="en-US" b="1" i="1" dirty="0"/>
              <a:t>Step 6</a:t>
            </a:r>
            <a:r>
              <a:rPr lang="en-US" dirty="0"/>
              <a:t>: Implement the logical NOT instruction</a:t>
            </a:r>
          </a:p>
          <a:p>
            <a:r>
              <a:rPr lang="en-US" b="1" i="1" dirty="0"/>
              <a:t>Step 7</a:t>
            </a:r>
            <a:r>
              <a:rPr lang="en-US" dirty="0"/>
              <a:t>: Implement the branch instructions</a:t>
            </a:r>
          </a:p>
          <a:p>
            <a:r>
              <a:rPr lang="en-US" b="1" i="1" dirty="0"/>
              <a:t>Step 8</a:t>
            </a:r>
            <a:r>
              <a:rPr lang="en-US" dirty="0"/>
              <a:t>: Implement the control instructions</a:t>
            </a:r>
          </a:p>
          <a:p>
            <a:r>
              <a:rPr lang="en-US" b="1" i="1" dirty="0"/>
              <a:t>Step 9</a:t>
            </a:r>
            <a:r>
              <a:rPr lang="en-US" dirty="0"/>
              <a:t>: Compile the </a:t>
            </a:r>
            <a:r>
              <a:rPr lang="en-US" dirty="0" err="1"/>
              <a:t>StoneCutter</a:t>
            </a:r>
            <a:r>
              <a:rPr lang="en-US" dirty="0"/>
              <a:t> source</a:t>
            </a:r>
          </a:p>
        </p:txBody>
      </p:sp>
      <p:sp>
        <p:nvSpPr>
          <p:cNvPr id="5" name="Footer Placeholder 4">
            <a:extLst>
              <a:ext uri="{FF2B5EF4-FFF2-40B4-BE49-F238E27FC236}">
                <a16:creationId xmlns:a16="http://schemas.microsoft.com/office/drawing/2014/main" id="{54FBB11E-417C-4B4C-95A7-9277330402FC}"/>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B05FE3FC-B758-E74C-86C5-F1DBC8C281BF}"/>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CoreGen</a:t>
            </a:r>
            <a:r>
              <a:rPr lang="en-US" dirty="0">
                <a:solidFill>
                  <a:schemeClr val="tx1"/>
                </a:solidFill>
              </a:rPr>
              <a:t> IR for each step is outlined in </a:t>
            </a:r>
            <a:r>
              <a:rPr lang="en-US" b="1" dirty="0">
                <a:solidFill>
                  <a:schemeClr val="tx1"/>
                </a:solidFill>
              </a:rPr>
              <a:t>~/</a:t>
            </a:r>
            <a:r>
              <a:rPr lang="en-US" b="1" dirty="0" err="1">
                <a:solidFill>
                  <a:schemeClr val="tx1"/>
                </a:solidFill>
              </a:rPr>
              <a:t>CoreGenTutorials</a:t>
            </a:r>
            <a:r>
              <a:rPr lang="en-US" b="1" dirty="0">
                <a:solidFill>
                  <a:schemeClr val="tx1"/>
                </a:solidFill>
              </a:rPr>
              <a:t>/LEVEL2/</a:t>
            </a:r>
            <a:r>
              <a:rPr lang="en-US" b="1" dirty="0" err="1">
                <a:solidFill>
                  <a:schemeClr val="tx1"/>
                </a:solidFill>
              </a:rPr>
              <a:t>Step</a:t>
            </a:r>
            <a:r>
              <a:rPr lang="en-US" b="1" i="1" dirty="0" err="1">
                <a:solidFill>
                  <a:schemeClr val="tx1"/>
                </a:solidFill>
              </a:rPr>
              <a:t>N</a:t>
            </a:r>
            <a:endParaRPr lang="en-US" b="1" i="1" dirty="0">
              <a:solidFill>
                <a:schemeClr val="tx1"/>
              </a:solidFill>
            </a:endParaRPr>
          </a:p>
        </p:txBody>
      </p:sp>
    </p:spTree>
    <p:extLst>
      <p:ext uri="{BB962C8B-B14F-4D97-AF65-F5344CB8AC3E}">
        <p14:creationId xmlns:p14="http://schemas.microsoft.com/office/powerpoint/2010/main" val="82207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a:t>What is </a:t>
            </a:r>
            <a:r>
              <a:rPr lang="en-US" dirty="0" err="1"/>
              <a:t>StoneCutter</a:t>
            </a:r>
            <a:r>
              <a:rPr lang="en-US" dirty="0"/>
              <a:t> </a:t>
            </a:r>
            <a:r>
              <a:rPr lang="en-US" b="1" u="sng" dirty="0"/>
              <a:t>NOT</a:t>
            </a:r>
            <a:r>
              <a:rPr lang="en-US" dirty="0"/>
              <a: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fontScale="92500" lnSpcReduction="20000"/>
          </a:bodyPr>
          <a:lstStyle/>
          <a:p>
            <a:r>
              <a:rPr lang="en-US" dirty="0" err="1"/>
              <a:t>StoneCutter</a:t>
            </a:r>
            <a:r>
              <a:rPr lang="en-US" dirty="0"/>
              <a:t> is </a:t>
            </a:r>
            <a:r>
              <a:rPr lang="en-US" b="1" dirty="0"/>
              <a:t>not</a:t>
            </a:r>
            <a:r>
              <a:rPr lang="en-US" dirty="0"/>
              <a:t> the latest C-to-gates language</a:t>
            </a:r>
          </a:p>
          <a:p>
            <a:pPr lvl="1"/>
            <a:r>
              <a:rPr lang="en-US" dirty="0"/>
              <a:t>Does not compile directly to Verilog</a:t>
            </a:r>
          </a:p>
          <a:p>
            <a:r>
              <a:rPr lang="en-US" dirty="0" err="1"/>
              <a:t>StoneCutter</a:t>
            </a:r>
            <a:r>
              <a:rPr lang="en-US" dirty="0"/>
              <a:t> is </a:t>
            </a:r>
            <a:r>
              <a:rPr lang="en-US" b="1" dirty="0"/>
              <a:t>not</a:t>
            </a:r>
            <a:r>
              <a:rPr lang="en-US" dirty="0"/>
              <a:t> designed to implement the entire design</a:t>
            </a:r>
          </a:p>
          <a:p>
            <a:pPr lvl="1"/>
            <a:r>
              <a:rPr lang="en-US" dirty="0"/>
              <a:t>The language constructs are only designed to handle individual instructions</a:t>
            </a:r>
          </a:p>
          <a:p>
            <a:r>
              <a:rPr lang="en-US" dirty="0" err="1"/>
              <a:t>StoneCutter</a:t>
            </a:r>
            <a:r>
              <a:rPr lang="en-US" dirty="0"/>
              <a:t> still relies upon the user to utilize reasonable design concepts</a:t>
            </a:r>
          </a:p>
          <a:p>
            <a:pPr lvl="1"/>
            <a:r>
              <a:rPr lang="en-US" dirty="0" err="1"/>
              <a:t>StoneCutter</a:t>
            </a:r>
            <a:r>
              <a:rPr lang="en-US" dirty="0"/>
              <a:t> has a number of safety passes in order to error/warn the user of erroneous or potentially slow paths</a:t>
            </a:r>
          </a:p>
          <a:p>
            <a:pPr lvl="1"/>
            <a:r>
              <a:rPr lang="en-US" dirty="0"/>
              <a:t>Is not guaranteed to produce optimized implementations from poor inputs</a:t>
            </a:r>
          </a:p>
          <a:p>
            <a:r>
              <a:rPr lang="en-US" dirty="0" err="1"/>
              <a:t>StoneCutter</a:t>
            </a:r>
            <a:r>
              <a:rPr lang="en-US" dirty="0"/>
              <a:t> does </a:t>
            </a:r>
            <a:r>
              <a:rPr lang="en-US" b="1" dirty="0"/>
              <a:t>not</a:t>
            </a:r>
            <a:r>
              <a:rPr lang="en-US" dirty="0"/>
              <a:t> have a notion of physical layout</a:t>
            </a:r>
          </a:p>
          <a:p>
            <a:pPr lvl="1"/>
            <a:r>
              <a:rPr lang="en-US" dirty="0"/>
              <a:t>We’re compiling to Chisel HDL, not gates</a:t>
            </a:r>
          </a:p>
          <a:p>
            <a:r>
              <a:rPr lang="en-US" dirty="0" err="1"/>
              <a:t>StoneCutter</a:t>
            </a:r>
            <a:r>
              <a:rPr lang="en-US" dirty="0"/>
              <a:t> does </a:t>
            </a:r>
            <a:r>
              <a:rPr lang="en-US" b="1" dirty="0"/>
              <a:t>not</a:t>
            </a:r>
            <a:r>
              <a:rPr lang="en-US" dirty="0"/>
              <a:t> have explicit access to clocks</a:t>
            </a:r>
          </a:p>
          <a:p>
            <a:pPr lvl="1"/>
            <a:r>
              <a:rPr lang="en-US" dirty="0"/>
              <a:t>Clocks are exposed in the Chisel, but not </a:t>
            </a:r>
            <a:r>
              <a:rPr lang="en-US" dirty="0" err="1"/>
              <a:t>StoneCutter</a:t>
            </a: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917680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 Copy the basic project files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The first step in the Level 2 tutorial is to copy over the </a:t>
            </a:r>
            <a:r>
              <a:rPr lang="en-US" dirty="0" err="1"/>
              <a:t>CoreGen</a:t>
            </a:r>
            <a:r>
              <a:rPr lang="en-US" dirty="0"/>
              <a:t> design input from Step10 of the Level1 tutorial</a:t>
            </a:r>
          </a:p>
          <a:p>
            <a:r>
              <a:rPr lang="en-US" dirty="0"/>
              <a:t>We will build upon the work done in the Level 1 tutorial material</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/LEVEL2/Step1</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$&gt; cd ~/</a:t>
            </a:r>
            <a:r>
              <a:rPr lang="en-US" dirty="0" err="1">
                <a:solidFill>
                  <a:schemeClr val="tx1"/>
                </a:solidFill>
              </a:rPr>
              <a:t>CoreGenTutorials</a:t>
            </a:r>
            <a:r>
              <a:rPr lang="en-US" dirty="0">
                <a:solidFill>
                  <a:schemeClr val="tx1"/>
                </a:solidFill>
              </a:rPr>
              <a:t>/LEVEL2/Step1</a:t>
            </a:r>
          </a:p>
          <a:p>
            <a:endParaRPr lang="en-US" dirty="0">
              <a:solidFill>
                <a:schemeClr val="tx1"/>
              </a:solidFill>
            </a:endParaRPr>
          </a:p>
          <a:p>
            <a:endParaRPr lang="en-US" dirty="0">
              <a:solidFill>
                <a:schemeClr val="tx1"/>
              </a:solidFill>
            </a:endParaRPr>
          </a:p>
          <a:p>
            <a:r>
              <a:rPr lang="en-US" dirty="0">
                <a:solidFill>
                  <a:schemeClr val="tx1"/>
                </a:solidFill>
              </a:rPr>
              <a:t>$&gt; </a:t>
            </a:r>
            <a:r>
              <a:rPr lang="en-US" dirty="0" err="1">
                <a:solidFill>
                  <a:schemeClr val="tx1"/>
                </a:solidFill>
              </a:rPr>
              <a:t>cp</a:t>
            </a:r>
            <a:r>
              <a:rPr lang="en-US" dirty="0">
                <a:solidFill>
                  <a:schemeClr val="tx1"/>
                </a:solidFill>
              </a:rPr>
              <a:t> ../LEVEL1/Step10/</a:t>
            </a:r>
            <a:r>
              <a:rPr lang="en-US" dirty="0" err="1">
                <a:solidFill>
                  <a:schemeClr val="tx1"/>
                </a:solidFill>
              </a:rPr>
              <a:t>BasicRISC.yaml</a:t>
            </a:r>
            <a:r>
              <a:rPr lang="en-US" dirty="0">
                <a:solidFill>
                  <a:schemeClr val="tx1"/>
                </a:solidFill>
              </a:rPr>
              <a:t>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16866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Update the project definition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a:bodyPr>
          <a:lstStyle/>
          <a:p>
            <a:r>
              <a:rPr lang="en-US" dirty="0"/>
              <a:t>With the Level 2 tutorial, we need to define the project structure</a:t>
            </a:r>
          </a:p>
          <a:p>
            <a:r>
              <a:rPr lang="en-US" dirty="0"/>
              <a:t>The project structure will be utilized to generate all the necessary directory structure and intermediate </a:t>
            </a:r>
            <a:r>
              <a:rPr lang="en-US" dirty="0" err="1"/>
              <a:t>makefiles</a:t>
            </a:r>
            <a:endParaRPr lang="en-US" dirty="0"/>
          </a:p>
          <a:p>
            <a:r>
              <a:rPr lang="en-US" dirty="0"/>
              <a:t>Edit the </a:t>
            </a:r>
            <a:r>
              <a:rPr lang="en-US" dirty="0" err="1"/>
              <a:t>BasicRISC.yaml</a:t>
            </a:r>
            <a:r>
              <a:rPr lang="en-US" dirty="0"/>
              <a:t> file and specify a new </a:t>
            </a:r>
            <a:r>
              <a:rPr lang="en-US" i="1" dirty="0" err="1"/>
              <a:t>ProjectRoot</a:t>
            </a:r>
            <a:r>
              <a:rPr lang="en-US" dirty="0"/>
              <a:t> directory</a:t>
            </a:r>
          </a:p>
          <a:p>
            <a:pPr lvl="1"/>
            <a:r>
              <a:rPr lang="en-US" dirty="0"/>
              <a:t>This will place all our generated files in the </a:t>
            </a:r>
            <a:r>
              <a:rPr lang="en-US" i="1" dirty="0"/>
              <a:t>./</a:t>
            </a:r>
            <a:r>
              <a:rPr lang="en-US" i="1" dirty="0" err="1"/>
              <a:t>BasicRISC</a:t>
            </a:r>
            <a:r>
              <a:rPr lang="en-US" dirty="0"/>
              <a:t> directory</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/LEVEL2/Step2</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r>
              <a:rPr lang="en-US" dirty="0">
                <a:solidFill>
                  <a:schemeClr val="tx1"/>
                </a:solidFill>
              </a:rPr>
              <a:t># </a:t>
            </a:r>
            <a:r>
              <a:rPr lang="en-US" dirty="0" err="1">
                <a:solidFill>
                  <a:schemeClr val="tx1"/>
                </a:solidFill>
              </a:rPr>
              <a:t>ProjectInfo</a:t>
            </a:r>
            <a:r>
              <a:rPr lang="en-US" dirty="0">
                <a:solidFill>
                  <a:schemeClr val="tx1"/>
                </a:solidFill>
              </a:rPr>
              <a:t> Section</a:t>
            </a:r>
          </a:p>
          <a:p>
            <a:r>
              <a:rPr lang="en-US" dirty="0">
                <a:solidFill>
                  <a:schemeClr val="tx1"/>
                </a:solidFill>
              </a:rPr>
              <a:t># -------------------------------------------------------</a:t>
            </a:r>
          </a:p>
          <a:p>
            <a:r>
              <a:rPr lang="en-US" dirty="0" err="1">
                <a:solidFill>
                  <a:schemeClr val="tx1"/>
                </a:solidFill>
              </a:rPr>
              <a:t>ProjectInfo</a:t>
            </a:r>
            <a:r>
              <a:rPr lang="en-US" dirty="0">
                <a:solidFill>
                  <a:schemeClr val="tx1"/>
                </a:solidFill>
              </a:rPr>
              <a:t>:</a:t>
            </a:r>
          </a:p>
          <a:p>
            <a:r>
              <a:rPr lang="en-US" dirty="0">
                <a:solidFill>
                  <a:schemeClr val="tx1"/>
                </a:solidFill>
              </a:rPr>
              <a:t>  - </a:t>
            </a:r>
            <a:r>
              <a:rPr lang="en-US" dirty="0" err="1">
                <a:solidFill>
                  <a:schemeClr val="tx1"/>
                </a:solidFill>
              </a:rPr>
              <a:t>ProjectName</a:t>
            </a:r>
            <a:r>
              <a:rPr lang="en-US" dirty="0">
                <a:solidFill>
                  <a:schemeClr val="tx1"/>
                </a:solidFill>
              </a:rPr>
              <a:t>: </a:t>
            </a:r>
            <a:r>
              <a:rPr lang="en-US" dirty="0" err="1">
                <a:solidFill>
                  <a:schemeClr val="tx1"/>
                </a:solidFill>
              </a:rPr>
              <a:t>BasicRISC</a:t>
            </a:r>
            <a:endParaRPr lang="en-US" dirty="0">
              <a:solidFill>
                <a:schemeClr val="tx1"/>
              </a:solidFill>
            </a:endParaRPr>
          </a:p>
          <a:p>
            <a:r>
              <a:rPr lang="en-US" dirty="0">
                <a:solidFill>
                  <a:schemeClr val="tx1"/>
                </a:solidFill>
              </a:rPr>
              <a:t>    </a:t>
            </a:r>
            <a:r>
              <a:rPr lang="en-US" dirty="0" err="1">
                <a:solidFill>
                  <a:srgbClr val="FF0000"/>
                </a:solidFill>
              </a:rPr>
              <a:t>ProjectRoot</a:t>
            </a:r>
            <a:r>
              <a:rPr lang="en-US" dirty="0">
                <a:solidFill>
                  <a:srgbClr val="FF0000"/>
                </a:solidFill>
              </a:rPr>
              <a:t>: ./</a:t>
            </a:r>
            <a:r>
              <a:rPr lang="en-US" dirty="0" err="1">
                <a:solidFill>
                  <a:srgbClr val="FF0000"/>
                </a:solidFill>
              </a:rPr>
              <a:t>BasicRISC</a:t>
            </a:r>
            <a:endParaRPr lang="en-US" dirty="0">
              <a:solidFill>
                <a:srgbClr val="FF0000"/>
              </a:solidFill>
            </a:endParaRPr>
          </a:p>
          <a:p>
            <a:r>
              <a:rPr lang="en-US" dirty="0">
                <a:solidFill>
                  <a:schemeClr val="tx1"/>
                </a:solidFill>
              </a:rPr>
              <a:t>    </a:t>
            </a:r>
            <a:r>
              <a:rPr lang="en-US" dirty="0" err="1">
                <a:solidFill>
                  <a:schemeClr val="tx1"/>
                </a:solidFill>
              </a:rPr>
              <a:t>ProjectType</a:t>
            </a:r>
            <a:r>
              <a:rPr lang="en-US" dirty="0">
                <a:solidFill>
                  <a:schemeClr val="tx1"/>
                </a:solidFill>
              </a:rPr>
              <a:t>: </a:t>
            </a:r>
            <a:r>
              <a:rPr lang="en-US" dirty="0" err="1">
                <a:solidFill>
                  <a:schemeClr val="tx1"/>
                </a:solidFill>
              </a:rPr>
              <a:t>soc</a:t>
            </a:r>
            <a:endParaRPr lang="en-US" dirty="0">
              <a:solidFill>
                <a:schemeClr val="tx1"/>
              </a:solidFill>
            </a:endParaRPr>
          </a:p>
          <a:p>
            <a:r>
              <a:rPr lang="en-US" dirty="0">
                <a:solidFill>
                  <a:schemeClr val="tx1"/>
                </a:solidFill>
              </a:rPr>
              <a:t>    </a:t>
            </a:r>
            <a:r>
              <a:rPr lang="en-US" dirty="0" err="1">
                <a:solidFill>
                  <a:schemeClr val="tx1"/>
                </a:solidFill>
              </a:rPr>
              <a:t>ChiselMajorVersion</a:t>
            </a:r>
            <a:r>
              <a:rPr lang="en-US" dirty="0">
                <a:solidFill>
                  <a:schemeClr val="tx1"/>
                </a:solidFill>
              </a:rPr>
              <a:t>: 3</a:t>
            </a:r>
          </a:p>
          <a:p>
            <a:r>
              <a:rPr lang="en-US" dirty="0">
                <a:solidFill>
                  <a:schemeClr val="tx1"/>
                </a:solidFill>
              </a:rPr>
              <a:t>    </a:t>
            </a:r>
            <a:r>
              <a:rPr lang="en-US" dirty="0" err="1">
                <a:solidFill>
                  <a:schemeClr val="tx1"/>
                </a:solidFill>
              </a:rPr>
              <a:t>ChiselMinorVersion</a:t>
            </a:r>
            <a:r>
              <a:rPr lang="en-US" dirty="0">
                <a:solidFill>
                  <a:schemeClr val="tx1"/>
                </a:solidFill>
              </a:rPr>
              <a:t>: 0</a:t>
            </a:r>
          </a:p>
          <a:p>
            <a:endParaRPr lang="en-US" dirty="0">
              <a:solidFill>
                <a:schemeClr val="tx1"/>
              </a:solidFill>
            </a:endParaRPr>
          </a:p>
        </p:txBody>
      </p:sp>
    </p:spTree>
    <p:extLst>
      <p:ext uri="{BB962C8B-B14F-4D97-AF65-F5344CB8AC3E}">
        <p14:creationId xmlns:p14="http://schemas.microsoft.com/office/powerpoint/2010/main" val="2374116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70570" y="2997200"/>
            <a:ext cx="5347503" cy="15882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endParaRPr lang="en-US" dirty="0">
              <a:solidFill>
                <a:schemeClr val="tx1"/>
              </a:solidFill>
            </a:endParaRPr>
          </a:p>
          <a:p>
            <a:r>
              <a:rPr lang="en-US" dirty="0" err="1">
                <a:solidFill>
                  <a:schemeClr val="tx1"/>
                </a:solidFill>
              </a:rPr>
              <a:t>Impl</a:t>
            </a:r>
            <a:r>
              <a:rPr lang="en-US" dirty="0">
                <a:solidFill>
                  <a:schemeClr val="tx1"/>
                </a:solidFill>
              </a:rPr>
              <a:t>: Insert </a:t>
            </a:r>
            <a:r>
              <a:rPr lang="en-US" dirty="0" err="1">
                <a:solidFill>
                  <a:schemeClr val="tx1"/>
                </a:solidFill>
              </a:rPr>
              <a:t>StoneCutter</a:t>
            </a:r>
            <a:r>
              <a:rPr lang="en-US" dirty="0">
                <a:solidFill>
                  <a:schemeClr val="tx1"/>
                </a:solidFill>
              </a:rPr>
              <a:t> syntax here</a:t>
            </a:r>
          </a:p>
          <a:p>
            <a:endParaRPr lang="en-US" dirty="0">
              <a:solidFill>
                <a:schemeClr val="tx1"/>
              </a:solidFill>
            </a:endParaRPr>
          </a:p>
        </p:txBody>
      </p:sp>
    </p:spTree>
    <p:extLst>
      <p:ext uri="{BB962C8B-B14F-4D97-AF65-F5344CB8AC3E}">
        <p14:creationId xmlns:p14="http://schemas.microsoft.com/office/powerpoint/2010/main" val="11589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320800"/>
            <a:ext cx="5257800" cy="4454967"/>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i="1" dirty="0"/>
          </a:p>
          <a:p>
            <a:pPr lvl="1"/>
            <a:r>
              <a:rPr lang="en-US" i="1" dirty="0" err="1"/>
              <a:t>Impl</a:t>
            </a:r>
            <a:r>
              <a:rPr lang="en-US" dirty="0"/>
              <a:t> attributes may include any syntactical nuances, including newlines, brackets, </a:t>
            </a:r>
            <a:r>
              <a:rPr lang="en-US" dirty="0" err="1"/>
              <a:t>etc</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20800"/>
            <a:ext cx="5347503" cy="4281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Insert </a:t>
            </a:r>
            <a:r>
              <a:rPr lang="en-US" dirty="0" err="1">
                <a:solidFill>
                  <a:srgbClr val="FF0000"/>
                </a:solidFill>
              </a:rPr>
              <a:t>StoneCutter</a:t>
            </a:r>
            <a:r>
              <a:rPr lang="en-US" dirty="0">
                <a:solidFill>
                  <a:srgbClr val="FF0000"/>
                </a:solidFill>
              </a:rPr>
              <a:t> syntax here</a:t>
            </a:r>
          </a:p>
          <a:p>
            <a:endParaRPr lang="en-US" dirty="0">
              <a:solidFill>
                <a:schemeClr val="tx1"/>
              </a:solidFill>
            </a:endParaRPr>
          </a:p>
        </p:txBody>
      </p:sp>
    </p:spTree>
    <p:extLst>
      <p:ext uri="{BB962C8B-B14F-4D97-AF65-F5344CB8AC3E}">
        <p14:creationId xmlns:p14="http://schemas.microsoft.com/office/powerpoint/2010/main" val="405093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a:xfrm>
            <a:off x="838200" y="365125"/>
            <a:ext cx="10731500" cy="1325563"/>
          </a:xfrm>
        </p:spPr>
        <p:txBody>
          <a:bodyPr>
            <a:normAutofit/>
          </a:bodyPr>
          <a:lstStyle/>
          <a:p>
            <a:r>
              <a:rPr lang="en-US" sz="4000" dirty="0"/>
              <a:t>Step 3: Implement the arithmetic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71602"/>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rgbClr val="FF0000"/>
                </a:solidFill>
              </a:rPr>
              <a:t>ra</a:t>
            </a:r>
            <a:r>
              <a:rPr lang="en-US" dirty="0" err="1">
                <a:solidFill>
                  <a:schemeClr val="tx1"/>
                </a:solidFill>
              </a:rPr>
              <a:t>,reg</a:t>
            </a:r>
            <a:r>
              <a:rPr lang="en-US" dirty="0">
                <a:solidFill>
                  <a:schemeClr val="tx1"/>
                </a:solidFill>
              </a:rPr>
              <a:t>[GPR] </a:t>
            </a:r>
            <a:r>
              <a:rPr lang="en-US" dirty="0" err="1">
                <a:solidFill>
                  <a:srgbClr val="FF0000"/>
                </a:solidFill>
              </a:rPr>
              <a:t>rb</a:t>
            </a:r>
            <a:r>
              <a:rPr lang="en-US" dirty="0" err="1">
                <a:solidFill>
                  <a:schemeClr val="tx1"/>
                </a:solidFill>
              </a:rPr>
              <a:t>,reg</a:t>
            </a:r>
            <a:r>
              <a:rPr lang="en-US" dirty="0">
                <a:solidFill>
                  <a:schemeClr val="tx1"/>
                </a:solidFill>
              </a:rPr>
              <a:t>[GPR] </a:t>
            </a:r>
            <a:r>
              <a:rPr lang="en-US" dirty="0" err="1">
                <a:solidFill>
                  <a:srgbClr val="FF0000"/>
                </a:solidFill>
              </a:rPr>
              <a:t>rt</a:t>
            </a:r>
            <a:r>
              <a:rPr lang="en-US" dirty="0" err="1">
                <a:solidFill>
                  <a:schemeClr val="tx1"/>
                </a:solidFill>
              </a:rPr>
              <a:t>,enc</a:t>
            </a:r>
            <a:r>
              <a:rPr lang="en-US" dirty="0">
                <a:solidFill>
                  <a:schemeClr val="tx1"/>
                </a:solidFill>
              </a:rPr>
              <a:t> </a:t>
            </a:r>
            <a:r>
              <a:rPr lang="en-US" dirty="0" err="1">
                <a:solidFill>
                  <a:schemeClr val="tx1"/>
                </a:solidFill>
              </a:rPr>
              <a:t>opc,enc</a:t>
            </a:r>
            <a:r>
              <a:rPr lang="en-US" dirty="0">
                <a:solidFill>
                  <a:schemeClr val="tx1"/>
                </a:solidFill>
              </a:rPr>
              <a:t> </a:t>
            </a:r>
            <a:r>
              <a:rPr lang="en-US" dirty="0" err="1">
                <a:solidFill>
                  <a:schemeClr val="tx1"/>
                </a:solidFill>
              </a:rPr>
              <a:t>func,imm</a:t>
            </a:r>
            <a:r>
              <a:rPr lang="en-US" dirty="0">
                <a:solidFill>
                  <a:schemeClr val="tx1"/>
                </a:solidFill>
              </a:rPr>
              <a:t> </a:t>
            </a:r>
            <a:r>
              <a:rPr lang="en-US" dirty="0" err="1">
                <a:solidFill>
                  <a:srgbClr val="FF0000"/>
                </a:solidFill>
              </a:rPr>
              <a:t>imm</a:t>
            </a:r>
            <a:r>
              <a:rPr lang="en-US" dirty="0">
                <a:solidFill>
                  <a:schemeClr val="tx1"/>
                </a:solidFill>
              </a:rPr>
              <a:t>)</a:t>
            </a:r>
          </a:p>
          <a:p>
            <a:endParaRPr lang="en-US" dirty="0">
              <a:solidFill>
                <a:schemeClr val="tx1"/>
              </a:solidFill>
            </a:endParaRPr>
          </a:p>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p>
          <a:p>
            <a:endParaRPr lang="pt" dirty="0">
              <a:solidFill>
                <a:schemeClr val="tx1"/>
              </a:solidFill>
            </a:endParaRPr>
          </a:p>
          <a:p>
            <a:r>
              <a:rPr lang="en-US" dirty="0">
                <a:solidFill>
                  <a:srgbClr val="FF0000"/>
                </a:solidFill>
              </a:rPr>
              <a:t>def add( </a:t>
            </a:r>
            <a:r>
              <a:rPr lang="en-US" dirty="0" err="1">
                <a:solidFill>
                  <a:srgbClr val="FF0000"/>
                </a:solidFill>
              </a:rPr>
              <a:t>ra</a:t>
            </a:r>
            <a:r>
              <a:rPr lang="en-US" dirty="0">
                <a:solidFill>
                  <a:srgbClr val="FF0000"/>
                </a:solidFill>
              </a:rPr>
              <a:t> </a:t>
            </a:r>
            <a:r>
              <a:rPr lang="en-US" dirty="0" err="1">
                <a:solidFill>
                  <a:srgbClr val="FF0000"/>
                </a:solidFill>
              </a:rPr>
              <a:t>rb</a:t>
            </a:r>
            <a:r>
              <a:rPr lang="en-US" dirty="0">
                <a:solidFill>
                  <a:srgbClr val="FF0000"/>
                </a:solidFill>
              </a:rPr>
              <a:t> </a:t>
            </a:r>
            <a:r>
              <a:rPr lang="en-US" dirty="0" err="1">
                <a:solidFill>
                  <a:srgbClr val="FF0000"/>
                </a:solidFill>
              </a:rPr>
              <a:t>rt</a:t>
            </a:r>
            <a:r>
              <a:rPr lang="en-US" dirty="0">
                <a:solidFill>
                  <a:srgbClr val="FF0000"/>
                </a:solidFill>
              </a:rPr>
              <a:t> </a:t>
            </a:r>
            <a:r>
              <a:rPr lang="en-US" dirty="0" err="1">
                <a:solidFill>
                  <a:srgbClr val="FF0000"/>
                </a:solidFill>
              </a:rPr>
              <a:t>imm</a:t>
            </a:r>
            <a:r>
              <a:rPr lang="en-US" dirty="0">
                <a:solidFill>
                  <a:srgbClr val="FF0000"/>
                </a:solidFill>
              </a:rPr>
              <a:t> )</a:t>
            </a:r>
          </a:p>
          <a:p>
            <a:r>
              <a:rPr lang="en-US" dirty="0">
                <a:solidFill>
                  <a:schemeClr val="tx1"/>
                </a:solidFill>
              </a:rPr>
              <a:t>{</a:t>
            </a:r>
          </a:p>
          <a:p>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a:t>
            </a:r>
          </a:p>
          <a:p>
            <a:endParaRPr lang="en-US" dirty="0">
              <a:solidFill>
                <a:schemeClr val="tx1"/>
              </a:solidFill>
            </a:endParaRPr>
          </a:p>
        </p:txBody>
      </p:sp>
      <p:sp>
        <p:nvSpPr>
          <p:cNvPr id="9" name="Rectangle 8">
            <a:extLst>
              <a:ext uri="{FF2B5EF4-FFF2-40B4-BE49-F238E27FC236}">
                <a16:creationId xmlns:a16="http://schemas.microsoft.com/office/drawing/2014/main" id="{3AE079EB-0778-264A-A668-0158B943F545}"/>
              </a:ext>
            </a:extLst>
          </p:cNvPr>
          <p:cNvSpPr/>
          <p:nvPr/>
        </p:nvSpPr>
        <p:spPr>
          <a:xfrm>
            <a:off x="748497" y="1371601"/>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a:t>
            </a:r>
            <a:r>
              <a:rPr lang="en-US" dirty="0" err="1">
                <a:solidFill>
                  <a:srgbClr val="FF0000"/>
                </a:solidFill>
              </a:rPr>
              <a:t>rt</a:t>
            </a:r>
            <a:r>
              <a:rPr lang="en-US" dirty="0">
                <a:solidFill>
                  <a:srgbClr val="FF0000"/>
                </a:solidFill>
              </a:rPr>
              <a:t> = </a:t>
            </a:r>
            <a:r>
              <a:rPr lang="en-US" dirty="0" err="1">
                <a:solidFill>
                  <a:srgbClr val="FF0000"/>
                </a:solidFill>
              </a:rPr>
              <a:t>ra</a:t>
            </a:r>
            <a:r>
              <a:rPr lang="en-US" dirty="0">
                <a:solidFill>
                  <a:srgbClr val="FF0000"/>
                </a:solidFill>
              </a:rPr>
              <a:t> + </a:t>
            </a:r>
            <a:r>
              <a:rPr lang="en-US" dirty="0" err="1">
                <a:solidFill>
                  <a:srgbClr val="FF0000"/>
                </a:solidFill>
              </a:rPr>
              <a:t>rb</a:t>
            </a:r>
            <a:endParaRPr lang="en-US" dirty="0">
              <a:solidFill>
                <a:srgbClr val="FF0000"/>
              </a:solidFill>
            </a:endParaRPr>
          </a:p>
          <a:p>
            <a:endParaRPr lang="en-US" dirty="0">
              <a:solidFill>
                <a:schemeClr val="tx1"/>
              </a:solidFill>
            </a:endParaRPr>
          </a:p>
        </p:txBody>
      </p:sp>
      <p:sp>
        <p:nvSpPr>
          <p:cNvPr id="10" name="Hexagon 9">
            <a:extLst>
              <a:ext uri="{FF2B5EF4-FFF2-40B4-BE49-F238E27FC236}">
                <a16:creationId xmlns:a16="http://schemas.microsoft.com/office/drawing/2014/main" id="{B90A1D31-9D38-8D45-A6A8-8A8D64B936FA}"/>
              </a:ext>
            </a:extLst>
          </p:cNvPr>
          <p:cNvSpPr/>
          <p:nvPr/>
        </p:nvSpPr>
        <p:spPr>
          <a:xfrm>
            <a:off x="3937000" y="19455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err="1"/>
              <a:t>CoreGen</a:t>
            </a:r>
            <a:r>
              <a:rPr lang="en-US" b="1" i="1" dirty="0"/>
              <a:t> Design Input</a:t>
            </a:r>
          </a:p>
        </p:txBody>
      </p:sp>
      <p:sp>
        <p:nvSpPr>
          <p:cNvPr id="11" name="Hexagon 10">
            <a:extLst>
              <a:ext uri="{FF2B5EF4-FFF2-40B4-BE49-F238E27FC236}">
                <a16:creationId xmlns:a16="http://schemas.microsoft.com/office/drawing/2014/main" id="{DD38D6F4-CA11-894E-A91B-67C4B57BC0F0}"/>
              </a:ext>
            </a:extLst>
          </p:cNvPr>
          <p:cNvSpPr/>
          <p:nvPr/>
        </p:nvSpPr>
        <p:spPr>
          <a:xfrm>
            <a:off x="9677400" y="39013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a:t>Generated </a:t>
            </a:r>
            <a:r>
              <a:rPr lang="en-US" b="1" i="1" dirty="0" err="1"/>
              <a:t>StoneCutter</a:t>
            </a:r>
            <a:r>
              <a:rPr lang="en-US" b="1" i="1" dirty="0"/>
              <a:t> Output</a:t>
            </a:r>
          </a:p>
        </p:txBody>
      </p:sp>
    </p:spTree>
    <p:extLst>
      <p:ext uri="{BB962C8B-B14F-4D97-AF65-F5344CB8AC3E}">
        <p14:creationId xmlns:p14="http://schemas.microsoft.com/office/powerpoint/2010/main" val="1215489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650727"/>
            <a:ext cx="5257800" cy="931280"/>
          </a:xfrm>
        </p:spPr>
        <p:txBody>
          <a:bodyPr>
            <a:normAutofit/>
          </a:bodyPr>
          <a:lstStyle/>
          <a:p>
            <a:r>
              <a:rPr lang="en-US" dirty="0"/>
              <a:t>Arithmetic instructions we need to implement: </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079500"/>
            <a:ext cx="5347503" cy="45226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add: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sub: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mul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div: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divu</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sll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&lt;&lt; </a:t>
            </a:r>
            <a:r>
              <a:rPr lang="en-US" dirty="0" err="1">
                <a:solidFill>
                  <a:schemeClr val="tx1"/>
                </a:solidFill>
              </a:rPr>
              <a:t>rb</a:t>
            </a:r>
            <a:endParaRPr lang="en-US" dirty="0">
              <a:solidFill>
                <a:schemeClr val="tx1"/>
              </a:solidFill>
            </a:endParaRPr>
          </a:p>
          <a:p>
            <a:r>
              <a:rPr lang="en-US" dirty="0" err="1">
                <a:solidFill>
                  <a:schemeClr val="tx1"/>
                </a:solidFill>
              </a:rPr>
              <a:t>srl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err="1">
                <a:solidFill>
                  <a:schemeClr val="tx1"/>
                </a:solidFill>
              </a:rPr>
              <a:t>sra</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a:solidFill>
                  <a:schemeClr val="tx1"/>
                </a:solidFill>
              </a:rPr>
              <a:t>and: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&amp; </a:t>
            </a:r>
            <a:r>
              <a:rPr lang="en-US" dirty="0" err="1">
                <a:solidFill>
                  <a:schemeClr val="tx1"/>
                </a:solidFill>
              </a:rPr>
              <a:t>rb</a:t>
            </a:r>
            <a:endParaRPr lang="en-US" dirty="0">
              <a:solidFill>
                <a:schemeClr val="tx1"/>
              </a:solidFill>
            </a:endParaRPr>
          </a:p>
          <a:p>
            <a:r>
              <a:rPr lang="en-US" dirty="0">
                <a:solidFill>
                  <a:schemeClr val="tx1"/>
                </a:solidFill>
              </a:rPr>
              <a:t>or: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a:solidFill>
                  <a:schemeClr val="tx1"/>
                </a:solidFill>
              </a:rPr>
              <a:t>#-- note how we use </a:t>
            </a:r>
            <a:r>
              <a:rPr lang="en-US" dirty="0" err="1">
                <a:solidFill>
                  <a:schemeClr val="tx1"/>
                </a:solidFill>
              </a:rPr>
              <a:t>intrinsics</a:t>
            </a:r>
            <a:endParaRPr lang="en-US" dirty="0">
              <a:solidFill>
                <a:schemeClr val="tx1"/>
              </a:solidFill>
            </a:endParaRPr>
          </a:p>
          <a:p>
            <a:r>
              <a:rPr lang="en-US" dirty="0" err="1">
                <a:solidFill>
                  <a:schemeClr val="tx1"/>
                </a:solidFill>
              </a:rPr>
              <a:t>nand</a:t>
            </a:r>
            <a:r>
              <a:rPr lang="en-US" dirty="0">
                <a:solidFill>
                  <a:schemeClr val="tx1"/>
                </a:solidFill>
              </a:rPr>
              <a:t>: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&amp; </a:t>
            </a:r>
            <a:r>
              <a:rPr lang="en-US" dirty="0" err="1">
                <a:solidFill>
                  <a:srgbClr val="FF0000"/>
                </a:solidFill>
              </a:rPr>
              <a:t>rb</a:t>
            </a:r>
            <a:r>
              <a:rPr lang="en-US" dirty="0">
                <a:solidFill>
                  <a:srgbClr val="FF0000"/>
                </a:solidFill>
              </a:rPr>
              <a:t>)</a:t>
            </a:r>
          </a:p>
          <a:p>
            <a:r>
              <a:rPr lang="en-US" dirty="0">
                <a:solidFill>
                  <a:schemeClr val="tx1"/>
                </a:solidFill>
              </a:rPr>
              <a:t>nor: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 </a:t>
            </a:r>
            <a:r>
              <a:rPr lang="en-US" dirty="0" err="1">
                <a:solidFill>
                  <a:srgbClr val="FF0000"/>
                </a:solidFill>
              </a:rPr>
              <a:t>rb</a:t>
            </a:r>
            <a:r>
              <a:rPr lang="en-US" dirty="0">
                <a:solidFill>
                  <a:srgbClr val="FF0000"/>
                </a:solidFill>
              </a:rPr>
              <a:t>)</a:t>
            </a:r>
          </a:p>
          <a:p>
            <a:endParaRPr lang="en-US" dirty="0">
              <a:solidFill>
                <a:schemeClr val="tx1"/>
              </a:solidFill>
            </a:endParaRPr>
          </a:p>
          <a:p>
            <a:r>
              <a:rPr lang="en-US" dirty="0" err="1">
                <a:solidFill>
                  <a:schemeClr val="tx1"/>
                </a:solidFill>
              </a:rPr>
              <a:t>xor</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rgbClr val="FF0000"/>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9D3A050A-5EA2-9C44-B8F8-1F4A67C655B5}"/>
              </a:ext>
            </a:extLst>
          </p:cNvPr>
          <p:cNvSpPr txBox="1">
            <a:spLocks/>
          </p:cNvSpPr>
          <p:nvPr/>
        </p:nvSpPr>
        <p:spPr>
          <a:xfrm>
            <a:off x="838200" y="2713522"/>
            <a:ext cx="2413000" cy="2917090"/>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a:t>
            </a:r>
          </a:p>
          <a:p>
            <a:r>
              <a:rPr lang="en-US" dirty="0"/>
              <a:t>sub</a:t>
            </a:r>
          </a:p>
          <a:p>
            <a:r>
              <a:rPr lang="en-US" dirty="0" err="1"/>
              <a:t>mul</a:t>
            </a:r>
            <a:endParaRPr lang="en-US" dirty="0"/>
          </a:p>
          <a:p>
            <a:r>
              <a:rPr lang="en-US" dirty="0"/>
              <a:t>div</a:t>
            </a:r>
          </a:p>
          <a:p>
            <a:r>
              <a:rPr lang="en-US" dirty="0" err="1"/>
              <a:t>divu</a:t>
            </a:r>
            <a:endParaRPr lang="en-US" dirty="0"/>
          </a:p>
          <a:p>
            <a:r>
              <a:rPr lang="en-US" dirty="0" err="1"/>
              <a:t>sll</a:t>
            </a:r>
            <a:endParaRPr lang="en-US" dirty="0"/>
          </a:p>
          <a:p>
            <a:pPr marL="0" indent="0">
              <a:buNone/>
            </a:pPr>
            <a:endParaRPr lang="en-US" dirty="0"/>
          </a:p>
        </p:txBody>
      </p:sp>
      <p:sp>
        <p:nvSpPr>
          <p:cNvPr id="10" name="Content Placeholder 5">
            <a:extLst>
              <a:ext uri="{FF2B5EF4-FFF2-40B4-BE49-F238E27FC236}">
                <a16:creationId xmlns:a16="http://schemas.microsoft.com/office/drawing/2014/main" id="{51D53092-1F71-B047-9045-4E50DC3A8AC2}"/>
              </a:ext>
            </a:extLst>
          </p:cNvPr>
          <p:cNvSpPr txBox="1">
            <a:spLocks/>
          </p:cNvSpPr>
          <p:nvPr/>
        </p:nvSpPr>
        <p:spPr>
          <a:xfrm>
            <a:off x="3251200" y="2711685"/>
            <a:ext cx="2413000" cy="2918927"/>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srl</a:t>
            </a:r>
            <a:endParaRPr lang="en-US" dirty="0"/>
          </a:p>
          <a:p>
            <a:r>
              <a:rPr lang="en-US" dirty="0" err="1"/>
              <a:t>sra</a:t>
            </a:r>
            <a:endParaRPr lang="en-US" dirty="0"/>
          </a:p>
          <a:p>
            <a:r>
              <a:rPr lang="en-US" dirty="0"/>
              <a:t>and</a:t>
            </a:r>
          </a:p>
          <a:p>
            <a:r>
              <a:rPr lang="en-US" dirty="0"/>
              <a:t>or</a:t>
            </a:r>
          </a:p>
          <a:p>
            <a:r>
              <a:rPr lang="en-US" dirty="0" err="1"/>
              <a:t>nand</a:t>
            </a:r>
            <a:endParaRPr lang="en-US" dirty="0"/>
          </a:p>
          <a:p>
            <a:r>
              <a:rPr lang="en-US" dirty="0"/>
              <a:t>nor</a:t>
            </a:r>
          </a:p>
          <a:p>
            <a:r>
              <a:rPr lang="en-US" dirty="0" err="1"/>
              <a:t>xor</a:t>
            </a:r>
            <a:endParaRPr lang="en-US" dirty="0"/>
          </a:p>
          <a:p>
            <a:endParaRPr lang="en-US" dirty="0"/>
          </a:p>
        </p:txBody>
      </p:sp>
    </p:spTree>
    <p:extLst>
      <p:ext uri="{BB962C8B-B14F-4D97-AF65-F5344CB8AC3E}">
        <p14:creationId xmlns:p14="http://schemas.microsoft.com/office/powerpoint/2010/main" val="1983191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Implement the comparison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10000"/>
          </a:bodyPr>
          <a:lstStyle/>
          <a:p>
            <a:r>
              <a:rPr lang="en-US" dirty="0"/>
              <a:t>Using the same technique, we need to implement our comparison instructions that utilize if/else clauses</a:t>
            </a:r>
          </a:p>
          <a:p>
            <a:r>
              <a:rPr lang="en-US" dirty="0"/>
              <a:t>Instructions:</a:t>
            </a:r>
          </a:p>
          <a:p>
            <a:pPr lvl="1"/>
            <a:r>
              <a:rPr lang="en-US" dirty="0" err="1"/>
              <a:t>cmp.ne</a:t>
            </a:r>
            <a:endParaRPr lang="en-US" dirty="0"/>
          </a:p>
          <a:p>
            <a:pPr lvl="1"/>
            <a:r>
              <a:rPr lang="en-US" dirty="0" err="1"/>
              <a:t>cmp.eq</a:t>
            </a:r>
            <a:endParaRPr lang="en-US" dirty="0"/>
          </a:p>
          <a:p>
            <a:pPr lvl="1"/>
            <a:r>
              <a:rPr lang="en-US" dirty="0" err="1"/>
              <a:t>cmp.gt</a:t>
            </a:r>
            <a:endParaRPr lang="en-US" dirty="0"/>
          </a:p>
          <a:p>
            <a:pPr lvl="1"/>
            <a:r>
              <a:rPr lang="en-US" dirty="0" err="1"/>
              <a:t>cmp.lt</a:t>
            </a:r>
            <a:endParaRPr lang="en-US" dirty="0"/>
          </a:p>
          <a:p>
            <a:pPr lvl="1"/>
            <a:r>
              <a:rPr lang="en-US" dirty="0" err="1"/>
              <a:t>cmp.gte</a:t>
            </a:r>
            <a:endParaRPr lang="en-US" dirty="0"/>
          </a:p>
          <a:p>
            <a:pPr lvl="1"/>
            <a:r>
              <a:rPr lang="en-US" dirty="0" err="1"/>
              <a:t>cmp.lte</a:t>
            </a:r>
            <a:endParaRPr lang="en-US"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err="1">
                <a:solidFill>
                  <a:schemeClr val="tx1"/>
                </a:solidFill>
              </a:rPr>
              <a:t>cmp.ne</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2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cmp.eq</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3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4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5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cmp.gte</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6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cmp.lte</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7 }else{ </a:t>
            </a:r>
            <a:r>
              <a:rPr lang="en-US" dirty="0" err="1">
                <a:solidFill>
                  <a:schemeClr val="tx1"/>
                </a:solidFill>
              </a:rPr>
              <a:t>rt</a:t>
            </a:r>
            <a:r>
              <a:rPr lang="en-US" dirty="0">
                <a:solidFill>
                  <a:schemeClr val="tx1"/>
                </a:solidFill>
              </a:rPr>
              <a:t> = 0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82145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Implement the load/store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6"/>
            <a:ext cx="5257800" cy="1385958"/>
          </a:xfrm>
        </p:spPr>
        <p:txBody>
          <a:bodyPr>
            <a:normAutofit fontScale="85000" lnSpcReduction="10000"/>
          </a:bodyPr>
          <a:lstStyle/>
          <a:p>
            <a:r>
              <a:rPr lang="en-US" dirty="0"/>
              <a:t>Using the same techniques, we need to define our load/store instructions</a:t>
            </a:r>
          </a:p>
          <a:p>
            <a:pPr lvl="1"/>
            <a:r>
              <a:rPr lang="en-US" dirty="0"/>
              <a:t>Note that we will utilize memory </a:t>
            </a:r>
            <a:r>
              <a:rPr lang="en-US" dirty="0" err="1"/>
              <a:t>intrinsics</a:t>
            </a:r>
            <a:r>
              <a:rPr lang="en-US" dirty="0"/>
              <a:t> to enable the memory pipeline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/LEVEL2/Step5</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lb</a:t>
            </a:r>
            <a:r>
              <a:rPr lang="en-US" dirty="0">
                <a:solidFill>
                  <a:schemeClr val="tx1"/>
                </a:solidFill>
              </a:rPr>
              <a:t>: </a:t>
            </a:r>
            <a:r>
              <a:rPr lang="en-US" dirty="0" err="1">
                <a:solidFill>
                  <a:schemeClr val="tx1"/>
                </a:solidFill>
              </a:rPr>
              <a:t>rt</a:t>
            </a:r>
            <a:r>
              <a:rPr lang="en-US" dirty="0">
                <a:solidFill>
                  <a:schemeClr val="tx1"/>
                </a:solidFill>
              </a:rPr>
              <a:t> = SEXT(LOADELEM(ra+imm,8))</a:t>
            </a:r>
          </a:p>
          <a:p>
            <a:r>
              <a:rPr lang="en-US" dirty="0" err="1">
                <a:solidFill>
                  <a:schemeClr val="tx1"/>
                </a:solidFill>
              </a:rPr>
              <a:t>lh</a:t>
            </a:r>
            <a:r>
              <a:rPr lang="en-US" dirty="0">
                <a:solidFill>
                  <a:schemeClr val="tx1"/>
                </a:solidFill>
              </a:rPr>
              <a:t>: </a:t>
            </a:r>
            <a:r>
              <a:rPr lang="en-US" dirty="0" err="1">
                <a:solidFill>
                  <a:schemeClr val="tx1"/>
                </a:solidFill>
              </a:rPr>
              <a:t>rt</a:t>
            </a:r>
            <a:r>
              <a:rPr lang="en-US" dirty="0">
                <a:solidFill>
                  <a:schemeClr val="tx1"/>
                </a:solidFill>
              </a:rPr>
              <a:t> = SEXT(LOADELEM(ra+imm,16))</a:t>
            </a:r>
          </a:p>
          <a:p>
            <a:r>
              <a:rPr lang="en-US" dirty="0" err="1">
                <a:solidFill>
                  <a:schemeClr val="tx1"/>
                </a:solidFill>
              </a:rPr>
              <a:t>lw</a:t>
            </a:r>
            <a:r>
              <a:rPr lang="en-US" dirty="0">
                <a:solidFill>
                  <a:schemeClr val="tx1"/>
                </a:solidFill>
              </a:rPr>
              <a:t>: </a:t>
            </a:r>
            <a:r>
              <a:rPr lang="en-US" dirty="0" err="1">
                <a:solidFill>
                  <a:schemeClr val="tx1"/>
                </a:solidFill>
              </a:rPr>
              <a:t>rt</a:t>
            </a:r>
            <a:r>
              <a:rPr lang="en-US" dirty="0">
                <a:solidFill>
                  <a:schemeClr val="tx1"/>
                </a:solidFill>
              </a:rPr>
              <a:t> = SEXT(LOADELEM(ra+imm,32))</a:t>
            </a:r>
          </a:p>
          <a:p>
            <a:r>
              <a:rPr lang="en-US" dirty="0" err="1">
                <a:solidFill>
                  <a:schemeClr val="tx1"/>
                </a:solidFill>
              </a:rPr>
              <a:t>ld</a:t>
            </a:r>
            <a:r>
              <a:rPr lang="en-US" dirty="0">
                <a:solidFill>
                  <a:schemeClr val="tx1"/>
                </a:solidFill>
              </a:rPr>
              <a:t>: </a:t>
            </a:r>
            <a:r>
              <a:rPr lang="en-US" dirty="0" err="1">
                <a:solidFill>
                  <a:schemeClr val="tx1"/>
                </a:solidFill>
              </a:rPr>
              <a:t>rt</a:t>
            </a:r>
            <a:r>
              <a:rPr lang="en-US" dirty="0">
                <a:solidFill>
                  <a:schemeClr val="tx1"/>
                </a:solidFill>
              </a:rPr>
              <a:t> = LOADELEM(ra+imm,64)</a:t>
            </a:r>
          </a:p>
          <a:p>
            <a:r>
              <a:rPr lang="en-US" dirty="0" err="1">
                <a:solidFill>
                  <a:schemeClr val="tx1"/>
                </a:solidFill>
              </a:rPr>
              <a:t>sb</a:t>
            </a:r>
            <a:r>
              <a:rPr lang="en-US" dirty="0">
                <a:solidFill>
                  <a:schemeClr val="tx1"/>
                </a:solidFill>
              </a:rPr>
              <a:t>: STOREELEM(ra,rt+imm,8)</a:t>
            </a:r>
          </a:p>
          <a:p>
            <a:r>
              <a:rPr lang="en-US" dirty="0" err="1">
                <a:solidFill>
                  <a:schemeClr val="tx1"/>
                </a:solidFill>
              </a:rPr>
              <a:t>sh</a:t>
            </a:r>
            <a:r>
              <a:rPr lang="en-US" dirty="0">
                <a:solidFill>
                  <a:schemeClr val="tx1"/>
                </a:solidFill>
              </a:rPr>
              <a:t>: STOREELEM(SEXT(</a:t>
            </a:r>
            <a:r>
              <a:rPr lang="en-US" dirty="0" err="1">
                <a:solidFill>
                  <a:schemeClr val="tx1"/>
                </a:solidFill>
              </a:rPr>
              <a:t>ra</a:t>
            </a:r>
            <a:r>
              <a:rPr lang="en-US" dirty="0">
                <a:solidFill>
                  <a:schemeClr val="tx1"/>
                </a:solidFill>
              </a:rPr>
              <a:t>),rt+imm,16)</a:t>
            </a:r>
          </a:p>
          <a:p>
            <a:r>
              <a:rPr lang="en-US" dirty="0" err="1">
                <a:solidFill>
                  <a:schemeClr val="tx1"/>
                </a:solidFill>
              </a:rPr>
              <a:t>sw</a:t>
            </a:r>
            <a:r>
              <a:rPr lang="en-US" dirty="0">
                <a:solidFill>
                  <a:schemeClr val="tx1"/>
                </a:solidFill>
              </a:rPr>
              <a:t>: STOREELEM(SEXT(</a:t>
            </a:r>
            <a:r>
              <a:rPr lang="en-US" dirty="0" err="1">
                <a:solidFill>
                  <a:schemeClr val="tx1"/>
                </a:solidFill>
              </a:rPr>
              <a:t>ra</a:t>
            </a:r>
            <a:r>
              <a:rPr lang="en-US" dirty="0">
                <a:solidFill>
                  <a:schemeClr val="tx1"/>
                </a:solidFill>
              </a:rPr>
              <a:t>),rt+imm,32)</a:t>
            </a:r>
          </a:p>
          <a:p>
            <a:r>
              <a:rPr lang="en-US" dirty="0" err="1">
                <a:solidFill>
                  <a:schemeClr val="tx1"/>
                </a:solidFill>
              </a:rPr>
              <a:t>sd</a:t>
            </a:r>
            <a:r>
              <a:rPr lang="en-US" dirty="0">
                <a:solidFill>
                  <a:schemeClr val="tx1"/>
                </a:solidFill>
              </a:rPr>
              <a:t>: STOREELEM(SEXT(</a:t>
            </a:r>
            <a:r>
              <a:rPr lang="en-US" dirty="0" err="1">
                <a:solidFill>
                  <a:schemeClr val="tx1"/>
                </a:solidFill>
              </a:rPr>
              <a:t>ra</a:t>
            </a:r>
            <a:r>
              <a:rPr lang="en-US" dirty="0">
                <a:solidFill>
                  <a:schemeClr val="tx1"/>
                </a:solidFill>
              </a:rPr>
              <a:t>),rt+imm,64)</a:t>
            </a:r>
          </a:p>
          <a:p>
            <a:r>
              <a:rPr lang="en-US" dirty="0" err="1">
                <a:solidFill>
                  <a:schemeClr val="tx1"/>
                </a:solidFill>
              </a:rPr>
              <a:t>lbu</a:t>
            </a:r>
            <a:r>
              <a:rPr lang="en-US" dirty="0">
                <a:solidFill>
                  <a:schemeClr val="tx1"/>
                </a:solidFill>
              </a:rPr>
              <a:t>: </a:t>
            </a:r>
            <a:r>
              <a:rPr lang="de" dirty="0" err="1">
                <a:solidFill>
                  <a:schemeClr val="tx1"/>
                </a:solidFill>
              </a:rPr>
              <a:t>rt</a:t>
            </a:r>
            <a:r>
              <a:rPr lang="de" dirty="0">
                <a:solidFill>
                  <a:schemeClr val="tx1"/>
                </a:solidFill>
              </a:rPr>
              <a:t> = ZEXT(LOADELEM(ra+imm,8))</a:t>
            </a:r>
            <a:endParaRPr lang="en-US" dirty="0">
              <a:solidFill>
                <a:schemeClr val="tx1"/>
              </a:solidFill>
            </a:endParaRPr>
          </a:p>
          <a:p>
            <a:r>
              <a:rPr lang="en-US" dirty="0" err="1">
                <a:solidFill>
                  <a:schemeClr val="tx1"/>
                </a:solidFill>
              </a:rPr>
              <a:t>lhu</a:t>
            </a:r>
            <a:r>
              <a:rPr lang="en-US" dirty="0">
                <a:solidFill>
                  <a:schemeClr val="tx1"/>
                </a:solidFill>
              </a:rPr>
              <a:t>: </a:t>
            </a:r>
            <a:r>
              <a:rPr lang="de" dirty="0" err="1">
                <a:solidFill>
                  <a:schemeClr val="tx1"/>
                </a:solidFill>
              </a:rPr>
              <a:t>rt</a:t>
            </a:r>
            <a:r>
              <a:rPr lang="de" dirty="0">
                <a:solidFill>
                  <a:schemeClr val="tx1"/>
                </a:solidFill>
              </a:rPr>
              <a:t> = ZEXT(LOADELEM(ra+imm,16))</a:t>
            </a:r>
            <a:endParaRPr lang="en-US" dirty="0">
              <a:solidFill>
                <a:schemeClr val="tx1"/>
              </a:solidFill>
            </a:endParaRPr>
          </a:p>
          <a:p>
            <a:r>
              <a:rPr lang="en-US" dirty="0" err="1">
                <a:solidFill>
                  <a:schemeClr val="tx1"/>
                </a:solidFill>
              </a:rPr>
              <a:t>lwu</a:t>
            </a:r>
            <a:r>
              <a:rPr lang="en-US" dirty="0">
                <a:solidFill>
                  <a:schemeClr val="tx1"/>
                </a:solidFill>
              </a:rPr>
              <a:t>: </a:t>
            </a:r>
            <a:r>
              <a:rPr lang="de" dirty="0" err="1">
                <a:solidFill>
                  <a:schemeClr val="tx1"/>
                </a:solidFill>
              </a:rPr>
              <a:t>rt</a:t>
            </a:r>
            <a:r>
              <a:rPr lang="de" dirty="0">
                <a:solidFill>
                  <a:schemeClr val="tx1"/>
                </a:solidFill>
              </a:rPr>
              <a:t> = ZEXT(LOADELEM(ra+imm,32))</a:t>
            </a:r>
            <a:endParaRPr lang="en-US" dirty="0">
              <a:solidFill>
                <a:schemeClr val="tx1"/>
              </a:solidFill>
            </a:endParaRPr>
          </a:p>
          <a:p>
            <a:r>
              <a:rPr lang="en-US" dirty="0" err="1">
                <a:solidFill>
                  <a:schemeClr val="tx1"/>
                </a:solidFill>
              </a:rPr>
              <a:t>sbu</a:t>
            </a:r>
            <a:r>
              <a:rPr lang="en-US" dirty="0">
                <a:solidFill>
                  <a:schemeClr val="tx1"/>
                </a:solidFill>
              </a:rPr>
              <a:t>: STOREELEM(ZEXT(</a:t>
            </a:r>
            <a:r>
              <a:rPr lang="en-US" dirty="0" err="1">
                <a:solidFill>
                  <a:schemeClr val="tx1"/>
                </a:solidFill>
              </a:rPr>
              <a:t>ra</a:t>
            </a:r>
            <a:r>
              <a:rPr lang="en-US" dirty="0">
                <a:solidFill>
                  <a:schemeClr val="tx1"/>
                </a:solidFill>
              </a:rPr>
              <a:t>),rt+imm,8)</a:t>
            </a:r>
          </a:p>
          <a:p>
            <a:r>
              <a:rPr lang="en-US" dirty="0" err="1">
                <a:solidFill>
                  <a:schemeClr val="tx1"/>
                </a:solidFill>
              </a:rPr>
              <a:t>shu</a:t>
            </a:r>
            <a:r>
              <a:rPr lang="en-US" dirty="0">
                <a:solidFill>
                  <a:schemeClr val="tx1"/>
                </a:solidFill>
              </a:rPr>
              <a:t>: STOREELEM(ZEXT(</a:t>
            </a:r>
            <a:r>
              <a:rPr lang="en-US" dirty="0" err="1">
                <a:solidFill>
                  <a:schemeClr val="tx1"/>
                </a:solidFill>
              </a:rPr>
              <a:t>ra</a:t>
            </a:r>
            <a:r>
              <a:rPr lang="en-US" dirty="0">
                <a:solidFill>
                  <a:schemeClr val="tx1"/>
                </a:solidFill>
              </a:rPr>
              <a:t>),rt+imm,16)</a:t>
            </a:r>
          </a:p>
          <a:p>
            <a:r>
              <a:rPr lang="en-US" dirty="0" err="1">
                <a:solidFill>
                  <a:schemeClr val="tx1"/>
                </a:solidFill>
              </a:rPr>
              <a:t>swu</a:t>
            </a:r>
            <a:r>
              <a:rPr lang="en-US" dirty="0">
                <a:solidFill>
                  <a:schemeClr val="tx1"/>
                </a:solidFill>
              </a:rPr>
              <a:t>: STOREELEM(ZEXT(</a:t>
            </a:r>
            <a:r>
              <a:rPr lang="en-US" dirty="0" err="1">
                <a:solidFill>
                  <a:schemeClr val="tx1"/>
                </a:solidFill>
              </a:rPr>
              <a:t>ra</a:t>
            </a:r>
            <a:r>
              <a:rPr lang="en-US" dirty="0">
                <a:solidFill>
                  <a:schemeClr val="tx1"/>
                </a:solidFill>
              </a:rPr>
              <a:t>),rt+imm,32)</a:t>
            </a:r>
          </a:p>
          <a:p>
            <a:endParaRPr lang="en-US" dirty="0">
              <a:solidFill>
                <a:schemeClr val="tx1"/>
              </a:solidFill>
            </a:endParaRPr>
          </a:p>
        </p:txBody>
      </p:sp>
      <p:sp>
        <p:nvSpPr>
          <p:cNvPr id="9" name="Content Placeholder 5">
            <a:extLst>
              <a:ext uri="{FF2B5EF4-FFF2-40B4-BE49-F238E27FC236}">
                <a16:creationId xmlns:a16="http://schemas.microsoft.com/office/drawing/2014/main" id="{93A6CBFB-1FD6-CC45-A820-32ED0A325FB3}"/>
              </a:ext>
            </a:extLst>
          </p:cNvPr>
          <p:cNvSpPr txBox="1">
            <a:spLocks/>
          </p:cNvSpPr>
          <p:nvPr/>
        </p:nvSpPr>
        <p:spPr>
          <a:xfrm>
            <a:off x="1358900" y="3135385"/>
            <a:ext cx="1879600" cy="2609708"/>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lb</a:t>
            </a:r>
            <a:endParaRPr lang="en-US" dirty="0"/>
          </a:p>
          <a:p>
            <a:r>
              <a:rPr lang="en-US" dirty="0" err="1"/>
              <a:t>lh</a:t>
            </a:r>
            <a:endParaRPr lang="en-US" dirty="0"/>
          </a:p>
          <a:p>
            <a:r>
              <a:rPr lang="en-US" dirty="0" err="1"/>
              <a:t>lw</a:t>
            </a:r>
            <a:endParaRPr lang="en-US" dirty="0"/>
          </a:p>
          <a:p>
            <a:r>
              <a:rPr lang="en-US" dirty="0" err="1"/>
              <a:t>ld</a:t>
            </a:r>
            <a:endParaRPr lang="en-US" dirty="0"/>
          </a:p>
          <a:p>
            <a:r>
              <a:rPr lang="en-US" dirty="0" err="1"/>
              <a:t>sb</a:t>
            </a:r>
            <a:endParaRPr lang="en-US" dirty="0"/>
          </a:p>
          <a:p>
            <a:r>
              <a:rPr lang="en-US" dirty="0" err="1"/>
              <a:t>sh</a:t>
            </a:r>
            <a:endParaRPr lang="en-US" dirty="0"/>
          </a:p>
          <a:p>
            <a:r>
              <a:rPr lang="en-US" dirty="0" err="1"/>
              <a:t>sw</a:t>
            </a:r>
            <a:endParaRPr lang="en-US" dirty="0"/>
          </a:p>
          <a:p>
            <a:r>
              <a:rPr lang="en-US" dirty="0" err="1"/>
              <a:t>sd</a:t>
            </a:r>
            <a:endParaRPr lang="en-US" dirty="0"/>
          </a:p>
        </p:txBody>
      </p:sp>
      <p:sp>
        <p:nvSpPr>
          <p:cNvPr id="10" name="Content Placeholder 5">
            <a:extLst>
              <a:ext uri="{FF2B5EF4-FFF2-40B4-BE49-F238E27FC236}">
                <a16:creationId xmlns:a16="http://schemas.microsoft.com/office/drawing/2014/main" id="{D38AF34D-CD91-F947-9B19-ED5434E1BA16}"/>
              </a:ext>
            </a:extLst>
          </p:cNvPr>
          <p:cNvSpPr txBox="1">
            <a:spLocks/>
          </p:cNvSpPr>
          <p:nvPr/>
        </p:nvSpPr>
        <p:spPr>
          <a:xfrm>
            <a:off x="3238500" y="3135384"/>
            <a:ext cx="1879600" cy="260970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lbu</a:t>
            </a:r>
            <a:endParaRPr lang="en-US" sz="1800" dirty="0"/>
          </a:p>
          <a:p>
            <a:r>
              <a:rPr lang="en-US" sz="1800" dirty="0" err="1"/>
              <a:t>lhu</a:t>
            </a:r>
            <a:endParaRPr lang="en-US" sz="1800" dirty="0"/>
          </a:p>
          <a:p>
            <a:r>
              <a:rPr lang="en-US" sz="1800" dirty="0" err="1"/>
              <a:t>lwu</a:t>
            </a:r>
            <a:endParaRPr lang="en-US" sz="1800" dirty="0"/>
          </a:p>
          <a:p>
            <a:r>
              <a:rPr lang="en-US" sz="1800" dirty="0" err="1"/>
              <a:t>sbu</a:t>
            </a:r>
            <a:endParaRPr lang="en-US" sz="1800" dirty="0"/>
          </a:p>
          <a:p>
            <a:r>
              <a:rPr lang="en-US" sz="1800" dirty="0" err="1"/>
              <a:t>shu</a:t>
            </a:r>
            <a:endParaRPr lang="en-US" sz="1800" dirty="0"/>
          </a:p>
          <a:p>
            <a:r>
              <a:rPr lang="en-US" sz="1800" dirty="0" err="1"/>
              <a:t>swu</a:t>
            </a:r>
            <a:endParaRPr lang="en-US" sz="1800" dirty="0"/>
          </a:p>
        </p:txBody>
      </p:sp>
    </p:spTree>
    <p:extLst>
      <p:ext uri="{BB962C8B-B14F-4D97-AF65-F5344CB8AC3E}">
        <p14:creationId xmlns:p14="http://schemas.microsoft.com/office/powerpoint/2010/main" val="3466531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Implement the logical NOT instruction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we can now implement the logical NOT instruction</a:t>
            </a:r>
          </a:p>
          <a:p>
            <a:pPr lvl="1"/>
            <a:r>
              <a:rPr lang="en-US" dirty="0"/>
              <a:t>Two operand instruction</a:t>
            </a:r>
          </a:p>
          <a:p>
            <a:pPr lvl="1"/>
            <a:r>
              <a:rPr lang="en-US" dirty="0"/>
              <a:t>Utilizes the NOT intrinsic to implement the only valid input argument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07070" y="2968107"/>
            <a:ext cx="5347503" cy="9217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not: </a:t>
            </a:r>
            <a:r>
              <a:rPr lang="en-US" dirty="0" err="1">
                <a:solidFill>
                  <a:schemeClr val="tx1"/>
                </a:solidFill>
              </a:rPr>
              <a:t>rt</a:t>
            </a:r>
            <a:r>
              <a:rPr lang="en-US" dirty="0">
                <a:solidFill>
                  <a:schemeClr val="tx1"/>
                </a:solidFill>
              </a:rPr>
              <a:t> = NOT(</a:t>
            </a:r>
            <a:r>
              <a:rPr lang="en-US" dirty="0" err="1">
                <a:solidFill>
                  <a:schemeClr val="tx1"/>
                </a:solidFill>
              </a:rPr>
              <a:t>ra</a:t>
            </a:r>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85474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Implement the branch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2174875"/>
          </a:xfrm>
        </p:spPr>
        <p:txBody>
          <a:bodyPr>
            <a:normAutofit fontScale="77500" lnSpcReduction="20000"/>
          </a:bodyPr>
          <a:lstStyle/>
          <a:p>
            <a:r>
              <a:rPr lang="en-US" dirty="0"/>
              <a:t>Using the same techniques, we can now implement the branch instructions</a:t>
            </a:r>
          </a:p>
          <a:p>
            <a:r>
              <a:rPr lang="en-US" dirty="0"/>
              <a:t>These are unique in that they utilize mixtures of explicit registers (pc, </a:t>
            </a:r>
            <a:r>
              <a:rPr lang="en-US" dirty="0" err="1"/>
              <a:t>rp</a:t>
            </a:r>
            <a:r>
              <a:rPr lang="en-US" dirty="0"/>
              <a:t>) as well as register inputs from the instruction payload</a:t>
            </a:r>
          </a:p>
          <a:p>
            <a:pPr lvl="1"/>
            <a:r>
              <a:rPr lang="en-US" dirty="0"/>
              <a:t>We also utilize if/else expressions for conditional branches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95970" y="2157070"/>
            <a:ext cx="5347503" cy="2555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bra: pc = </a:t>
            </a:r>
            <a:r>
              <a:rPr lang="en-US" dirty="0" err="1">
                <a:solidFill>
                  <a:schemeClr val="tx1"/>
                </a:solidFill>
              </a:rPr>
              <a:t>rt</a:t>
            </a:r>
            <a:endParaRPr lang="en-US" dirty="0">
              <a:solidFill>
                <a:schemeClr val="tx1"/>
              </a:solidFill>
            </a:endParaRPr>
          </a:p>
          <a:p>
            <a:endParaRPr lang="en-US" dirty="0">
              <a:solidFill>
                <a:schemeClr val="tx1"/>
              </a:solidFill>
            </a:endParaRPr>
          </a:p>
          <a:p>
            <a:r>
              <a:rPr lang="en-US" dirty="0" err="1">
                <a:solidFill>
                  <a:schemeClr val="tx1"/>
                </a:solidFill>
              </a:rPr>
              <a:t>br</a:t>
            </a:r>
            <a:r>
              <a:rPr lang="en-US" dirty="0">
                <a:solidFill>
                  <a:schemeClr val="tx1"/>
                </a:solidFill>
              </a:rPr>
              <a:t>: pc = SEXT(pc + </a:t>
            </a:r>
            <a:r>
              <a:rPr lang="en-US" dirty="0" err="1">
                <a:solidFill>
                  <a:schemeClr val="tx1"/>
                </a:solidFill>
              </a:rPr>
              <a:t>rt</a:t>
            </a:r>
            <a:r>
              <a:rPr lang="en-US" dirty="0">
                <a:solidFill>
                  <a:schemeClr val="tx1"/>
                </a:solidFill>
              </a:rPr>
              <a:t>)</a:t>
            </a:r>
          </a:p>
          <a:p>
            <a:endParaRPr lang="en-US" dirty="0">
              <a:solidFill>
                <a:schemeClr val="tx1"/>
              </a:solidFill>
            </a:endParaRPr>
          </a:p>
          <a:p>
            <a:r>
              <a:rPr lang="en-US" dirty="0" err="1">
                <a:solidFill>
                  <a:schemeClr val="tx1"/>
                </a:solidFill>
              </a:rPr>
              <a:t>brac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r>
              <a:rPr lang="en-US" dirty="0" err="1">
                <a:solidFill>
                  <a:schemeClr val="tx1"/>
                </a:solidFill>
              </a:rPr>
              <a:t>brc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CC648551-330B-AF45-8A99-379914AE5E63}"/>
              </a:ext>
            </a:extLst>
          </p:cNvPr>
          <p:cNvSpPr txBox="1">
            <a:spLocks/>
          </p:cNvSpPr>
          <p:nvPr/>
        </p:nvSpPr>
        <p:spPr>
          <a:xfrm>
            <a:off x="2349500" y="3930993"/>
            <a:ext cx="1689100" cy="1920875"/>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bra</a:t>
            </a:r>
          </a:p>
          <a:p>
            <a:r>
              <a:rPr lang="en-US" dirty="0" err="1"/>
              <a:t>br</a:t>
            </a:r>
            <a:endParaRPr lang="en-US" dirty="0"/>
          </a:p>
          <a:p>
            <a:r>
              <a:rPr lang="en-US" dirty="0" err="1"/>
              <a:t>brac</a:t>
            </a:r>
            <a:endParaRPr lang="en-US" dirty="0"/>
          </a:p>
          <a:p>
            <a:r>
              <a:rPr lang="en-US" dirty="0" err="1"/>
              <a:t>brc</a:t>
            </a:r>
            <a:endParaRPr lang="en-US" dirty="0"/>
          </a:p>
        </p:txBody>
      </p:sp>
    </p:spTree>
    <p:extLst>
      <p:ext uri="{BB962C8B-B14F-4D97-AF65-F5344CB8AC3E}">
        <p14:creationId xmlns:p14="http://schemas.microsoft.com/office/powerpoint/2010/main" val="235605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168" y="2260469"/>
            <a:ext cx="2021078" cy="1529293"/>
          </a:xfrm>
          <a:prstGeom prst="rect">
            <a:avLst/>
          </a:prstGeom>
        </p:spPr>
      </p:pic>
      <p:sp>
        <p:nvSpPr>
          <p:cNvPr id="7" name="Rectangle 6"/>
          <p:cNvSpPr/>
          <p:nvPr/>
        </p:nvSpPr>
        <p:spPr>
          <a:xfrm>
            <a:off x="201168" y="3957804"/>
            <a:ext cx="2011680" cy="1294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CGCLI</a:t>
            </a:r>
          </a:p>
          <a:p>
            <a:pPr algn="ctr"/>
            <a:r>
              <a:rPr lang="en-US" dirty="0"/>
              <a:t>Command Line Interface</a:t>
            </a:r>
          </a:p>
        </p:txBody>
      </p:sp>
      <p:sp>
        <p:nvSpPr>
          <p:cNvPr id="10" name="TextBox 9"/>
          <p:cNvSpPr txBox="1"/>
          <p:nvPr/>
        </p:nvSpPr>
        <p:spPr>
          <a:xfrm>
            <a:off x="201168" y="5417236"/>
            <a:ext cx="2011680" cy="369332"/>
          </a:xfrm>
          <a:prstGeom prst="rect">
            <a:avLst/>
          </a:prstGeom>
          <a:noFill/>
        </p:spPr>
        <p:txBody>
          <a:bodyPr wrap="square" rtlCol="0">
            <a:spAutoFit/>
          </a:bodyPr>
          <a:lstStyle/>
          <a:p>
            <a:pPr algn="ctr"/>
            <a:r>
              <a:rPr lang="en-US" b="1" i="1" dirty="0"/>
              <a:t>User Interfaces</a:t>
            </a:r>
          </a:p>
        </p:txBody>
      </p:sp>
      <p:sp>
        <p:nvSpPr>
          <p:cNvPr id="11" name="Rectangle 10"/>
          <p:cNvSpPr/>
          <p:nvPr/>
        </p:nvSpPr>
        <p:spPr>
          <a:xfrm>
            <a:off x="4157472" y="1990892"/>
            <a:ext cx="1853309" cy="196691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err="1"/>
              <a:t>CoreGen</a:t>
            </a:r>
            <a:r>
              <a:rPr lang="en-US" dirty="0"/>
              <a:t> Infrastructure</a:t>
            </a:r>
          </a:p>
        </p:txBody>
      </p:sp>
      <p:sp>
        <p:nvSpPr>
          <p:cNvPr id="12" name="Rectangle 11"/>
          <p:cNvSpPr/>
          <p:nvPr/>
        </p:nvSpPr>
        <p:spPr>
          <a:xfrm>
            <a:off x="6351751" y="2030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4" name="Rectangle 13"/>
          <p:cNvSpPr/>
          <p:nvPr/>
        </p:nvSpPr>
        <p:spPr>
          <a:xfrm>
            <a:off x="6504151" y="21828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5" name="Rectangle 14"/>
          <p:cNvSpPr/>
          <p:nvPr/>
        </p:nvSpPr>
        <p:spPr>
          <a:xfrm>
            <a:off x="6656551" y="23352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6" name="Rectangle 15"/>
          <p:cNvSpPr/>
          <p:nvPr/>
        </p:nvSpPr>
        <p:spPr>
          <a:xfrm>
            <a:off x="6808951" y="24876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7" name="Rectangle 16"/>
          <p:cNvSpPr/>
          <p:nvPr/>
        </p:nvSpPr>
        <p:spPr>
          <a:xfrm>
            <a:off x="6961351" y="26400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8" name="Rectangle 17"/>
          <p:cNvSpPr/>
          <p:nvPr/>
        </p:nvSpPr>
        <p:spPr>
          <a:xfrm>
            <a:off x="7113751" y="2792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9" name="Rectangle 18"/>
          <p:cNvSpPr/>
          <p:nvPr/>
        </p:nvSpPr>
        <p:spPr>
          <a:xfrm>
            <a:off x="4157472" y="4678022"/>
            <a:ext cx="1853309"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Compiler</a:t>
            </a:r>
          </a:p>
        </p:txBody>
      </p:sp>
      <p:sp>
        <p:nvSpPr>
          <p:cNvPr id="20" name="Rectangle 19"/>
          <p:cNvSpPr/>
          <p:nvPr/>
        </p:nvSpPr>
        <p:spPr>
          <a:xfrm>
            <a:off x="6351751" y="4588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1" name="Rectangle 20"/>
          <p:cNvSpPr/>
          <p:nvPr/>
        </p:nvSpPr>
        <p:spPr>
          <a:xfrm>
            <a:off x="6504151" y="47410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2" name="Rectangle 21"/>
          <p:cNvSpPr/>
          <p:nvPr/>
        </p:nvSpPr>
        <p:spPr>
          <a:xfrm>
            <a:off x="6656551" y="48934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3" name="Rectangle 22"/>
          <p:cNvSpPr/>
          <p:nvPr/>
        </p:nvSpPr>
        <p:spPr>
          <a:xfrm>
            <a:off x="6808951" y="50458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4" name="Rectangle 23"/>
          <p:cNvSpPr/>
          <p:nvPr/>
        </p:nvSpPr>
        <p:spPr>
          <a:xfrm>
            <a:off x="6961351" y="51982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5" name="Rectangle 24"/>
          <p:cNvSpPr/>
          <p:nvPr/>
        </p:nvSpPr>
        <p:spPr>
          <a:xfrm>
            <a:off x="7113751" y="5350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cxnSp>
        <p:nvCxnSpPr>
          <p:cNvPr id="27" name="Straight Arrow Connector 26"/>
          <p:cNvCxnSpPr>
            <a:cxnSpLocks/>
            <a:stCxn id="11" idx="2"/>
            <a:endCxn id="19" idx="0"/>
          </p:cNvCxnSpPr>
          <p:nvPr/>
        </p:nvCxnSpPr>
        <p:spPr>
          <a:xfrm>
            <a:off x="5084127" y="3957804"/>
            <a:ext cx="0" cy="720218"/>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5" idx="1"/>
            <a:endCxn id="11" idx="3"/>
          </p:cNvCxnSpPr>
          <p:nvPr/>
        </p:nvCxnSpPr>
        <p:spPr>
          <a:xfrm flipH="1" flipV="1">
            <a:off x="6010781" y="2974348"/>
            <a:ext cx="645770" cy="8351"/>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2" idx="1"/>
            <a:endCxn id="19" idx="3"/>
          </p:cNvCxnSpPr>
          <p:nvPr/>
        </p:nvCxnSpPr>
        <p:spPr>
          <a:xfrm flipH="1" flipV="1">
            <a:off x="6010781" y="5115435"/>
            <a:ext cx="645770" cy="6565"/>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703306" y="4117101"/>
            <a:ext cx="124358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CodeGen</a:t>
            </a:r>
            <a:endParaRPr lang="en-US" sz="1600" dirty="0"/>
          </a:p>
        </p:txBody>
      </p:sp>
      <p:sp>
        <p:nvSpPr>
          <p:cNvPr id="40" name="Rectangle 39"/>
          <p:cNvSpPr/>
          <p:nvPr/>
        </p:nvSpPr>
        <p:spPr>
          <a:xfrm>
            <a:off x="9628911" y="3071793"/>
            <a:ext cx="1392374"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LLVM Source Compiler</a:t>
            </a:r>
          </a:p>
        </p:txBody>
      </p:sp>
      <p:sp>
        <p:nvSpPr>
          <p:cNvPr id="41" name="Rectangle 40"/>
          <p:cNvSpPr/>
          <p:nvPr/>
        </p:nvSpPr>
        <p:spPr>
          <a:xfrm>
            <a:off x="11077394" y="3071793"/>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Chisel HDL</a:t>
            </a:r>
          </a:p>
        </p:txBody>
      </p:sp>
      <p:cxnSp>
        <p:nvCxnSpPr>
          <p:cNvPr id="44" name="Straight Arrow Connector 43"/>
          <p:cNvCxnSpPr>
            <a:cxnSpLocks/>
            <a:stCxn id="36" idx="0"/>
            <a:endCxn id="40" idx="2"/>
          </p:cNvCxnSpPr>
          <p:nvPr/>
        </p:nvCxnSpPr>
        <p:spPr>
          <a:xfrm flipV="1">
            <a:off x="10325098" y="3879471"/>
            <a:ext cx="0" cy="237630"/>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40424" y="5972015"/>
            <a:ext cx="2865120" cy="369332"/>
          </a:xfrm>
          <a:prstGeom prst="rect">
            <a:avLst/>
          </a:prstGeom>
          <a:noFill/>
        </p:spPr>
        <p:txBody>
          <a:bodyPr wrap="square" rtlCol="0">
            <a:spAutoFit/>
          </a:bodyPr>
          <a:lstStyle/>
          <a:p>
            <a:pPr algn="ctr"/>
            <a:r>
              <a:rPr lang="en-US" b="1" i="1" dirty="0"/>
              <a:t>Backend Infrastructure</a:t>
            </a:r>
          </a:p>
        </p:txBody>
      </p:sp>
      <p:sp>
        <p:nvSpPr>
          <p:cNvPr id="51" name="Right Arrow 50"/>
          <p:cNvSpPr/>
          <p:nvPr/>
        </p:nvSpPr>
        <p:spPr>
          <a:xfrm>
            <a:off x="2212848" y="248767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ight Arrow 51"/>
          <p:cNvSpPr/>
          <p:nvPr/>
        </p:nvSpPr>
        <p:spPr>
          <a:xfrm>
            <a:off x="2216659" y="414079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Rectangle 49"/>
          <p:cNvSpPr/>
          <p:nvPr/>
        </p:nvSpPr>
        <p:spPr>
          <a:xfrm>
            <a:off x="2746887" y="1992658"/>
            <a:ext cx="749044" cy="35601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i="1" dirty="0"/>
              <a:t>YAML</a:t>
            </a:r>
          </a:p>
          <a:p>
            <a:pPr algn="ctr"/>
            <a:r>
              <a:rPr lang="en-US" sz="1600" b="1" i="1" dirty="0"/>
              <a:t>IR</a:t>
            </a:r>
          </a:p>
        </p:txBody>
      </p:sp>
      <p:cxnSp>
        <p:nvCxnSpPr>
          <p:cNvPr id="48" name="Elbow Connector 47">
            <a:extLst>
              <a:ext uri="{FF2B5EF4-FFF2-40B4-BE49-F238E27FC236}">
                <a16:creationId xmlns:a16="http://schemas.microsoft.com/office/drawing/2014/main" id="{D73DBEF9-F2B0-C24C-8E45-C41F803694C5}"/>
              </a:ext>
            </a:extLst>
          </p:cNvPr>
          <p:cNvCxnSpPr>
            <a:cxnSpLocks/>
            <a:stCxn id="25" idx="3"/>
            <a:endCxn id="36" idx="2"/>
          </p:cNvCxnSpPr>
          <p:nvPr/>
        </p:nvCxnSpPr>
        <p:spPr>
          <a:xfrm flipV="1">
            <a:off x="9125431" y="4726701"/>
            <a:ext cx="1199667" cy="852499"/>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DDF0995-DA2F-894A-B08E-6817B17D3CEF}"/>
              </a:ext>
            </a:extLst>
          </p:cNvPr>
          <p:cNvCxnSpPr>
            <a:cxnSpLocks/>
            <a:stCxn id="36" idx="3"/>
            <a:endCxn id="41" idx="2"/>
          </p:cNvCxnSpPr>
          <p:nvPr/>
        </p:nvCxnSpPr>
        <p:spPr>
          <a:xfrm flipV="1">
            <a:off x="10946889" y="3879471"/>
            <a:ext cx="668478" cy="542430"/>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FD3E264-DB5B-A049-81B2-7EA0A2473BA0}"/>
              </a:ext>
            </a:extLst>
          </p:cNvPr>
          <p:cNvCxnSpPr>
            <a:cxnSpLocks/>
            <a:stCxn id="18" idx="3"/>
            <a:endCxn id="36" idx="1"/>
          </p:cNvCxnSpPr>
          <p:nvPr/>
        </p:nvCxnSpPr>
        <p:spPr>
          <a:xfrm>
            <a:off x="9125431" y="3439899"/>
            <a:ext cx="577875" cy="982002"/>
          </a:xfrm>
          <a:prstGeom prst="bentConnector3">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5C46E-BD64-344F-8D7F-C2FA9406989A}"/>
              </a:ext>
            </a:extLst>
          </p:cNvPr>
          <p:cNvSpPr/>
          <p:nvPr/>
        </p:nvSpPr>
        <p:spPr>
          <a:xfrm>
            <a:off x="9875403"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Verilog</a:t>
            </a:r>
          </a:p>
        </p:txBody>
      </p:sp>
      <p:sp>
        <p:nvSpPr>
          <p:cNvPr id="71" name="Rectangle 70">
            <a:extLst>
              <a:ext uri="{FF2B5EF4-FFF2-40B4-BE49-F238E27FC236}">
                <a16:creationId xmlns:a16="http://schemas.microsoft.com/office/drawing/2014/main" id="{F8ACF3DA-C8A2-EC4E-A18B-F3494B52075A}"/>
              </a:ext>
            </a:extLst>
          </p:cNvPr>
          <p:cNvSpPr/>
          <p:nvPr/>
        </p:nvSpPr>
        <p:spPr>
          <a:xfrm>
            <a:off x="112297" y="2182879"/>
            <a:ext cx="2191866" cy="323435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652BC0-CF0C-8143-9218-D7D446C527DF}"/>
              </a:ext>
            </a:extLst>
          </p:cNvPr>
          <p:cNvSpPr/>
          <p:nvPr/>
        </p:nvSpPr>
        <p:spPr>
          <a:xfrm>
            <a:off x="3951659" y="1860722"/>
            <a:ext cx="5621143" cy="411129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9BC450-0004-6348-AE59-78D0FBC107DE}"/>
              </a:ext>
            </a:extLst>
          </p:cNvPr>
          <p:cNvSpPr/>
          <p:nvPr/>
        </p:nvSpPr>
        <p:spPr>
          <a:xfrm>
            <a:off x="9567112" y="4064323"/>
            <a:ext cx="1454174" cy="1907692"/>
          </a:xfrm>
          <a:prstGeom prst="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4348D31-5E9D-B947-9D0F-3A4F88B59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6076" y="2759569"/>
            <a:ext cx="1610859" cy="995350"/>
          </a:xfrm>
          <a:prstGeom prst="rect">
            <a:avLst/>
          </a:prstGeom>
        </p:spPr>
      </p:pic>
      <p:sp>
        <p:nvSpPr>
          <p:cNvPr id="43" name="Rectangle 42">
            <a:extLst>
              <a:ext uri="{FF2B5EF4-FFF2-40B4-BE49-F238E27FC236}">
                <a16:creationId xmlns:a16="http://schemas.microsoft.com/office/drawing/2014/main" id="{48083E9C-4724-3F40-B7BA-F5C90DE8CFFA}"/>
              </a:ext>
            </a:extLst>
          </p:cNvPr>
          <p:cNvSpPr/>
          <p:nvPr/>
        </p:nvSpPr>
        <p:spPr>
          <a:xfrm>
            <a:off x="11069540"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Cycle Sim</a:t>
            </a:r>
          </a:p>
        </p:txBody>
      </p:sp>
      <p:cxnSp>
        <p:nvCxnSpPr>
          <p:cNvPr id="45" name="Straight Arrow Connector 44">
            <a:extLst>
              <a:ext uri="{FF2B5EF4-FFF2-40B4-BE49-F238E27FC236}">
                <a16:creationId xmlns:a16="http://schemas.microsoft.com/office/drawing/2014/main" id="{129BBD2C-1C5E-D741-9767-C1B5547910B9}"/>
              </a:ext>
            </a:extLst>
          </p:cNvPr>
          <p:cNvCxnSpPr>
            <a:cxnSpLocks/>
            <a:stCxn id="41" idx="0"/>
            <a:endCxn id="43" idx="2"/>
          </p:cNvCxnSpPr>
          <p:nvPr/>
        </p:nvCxnSpPr>
        <p:spPr>
          <a:xfrm flipH="1" flipV="1">
            <a:off x="11607513" y="2586718"/>
            <a:ext cx="7854" cy="485075"/>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6A2C63-0A14-5641-88C8-6798A788851A}"/>
              </a:ext>
            </a:extLst>
          </p:cNvPr>
          <p:cNvCxnSpPr>
            <a:stCxn id="41" idx="0"/>
            <a:endCxn id="67" idx="2"/>
          </p:cNvCxnSpPr>
          <p:nvPr/>
        </p:nvCxnSpPr>
        <p:spPr>
          <a:xfrm rot="16200000" flipV="1">
            <a:off x="10771835" y="2228260"/>
            <a:ext cx="485075" cy="1201991"/>
          </a:xfrm>
          <a:prstGeom prst="bentConnector3">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8142DEAE-E63D-8C48-B960-E0FF26712C69}"/>
              </a:ext>
            </a:extLst>
          </p:cNvPr>
          <p:cNvSpPr>
            <a:spLocks noGrp="1"/>
          </p:cNvSpPr>
          <p:nvPr>
            <p:ph type="title"/>
          </p:nvPr>
        </p:nvSpPr>
        <p:spPr>
          <a:xfrm>
            <a:off x="838200" y="365125"/>
            <a:ext cx="10515600" cy="1325563"/>
          </a:xfrm>
        </p:spPr>
        <p:txBody>
          <a:bodyPr/>
          <a:lstStyle/>
          <a:p>
            <a:r>
              <a:rPr lang="en-US" dirty="0"/>
              <a:t>System Architect Infrastructure</a:t>
            </a:r>
          </a:p>
        </p:txBody>
      </p:sp>
      <p:sp>
        <p:nvSpPr>
          <p:cNvPr id="47" name="Footer Placeholder 3">
            <a:extLst>
              <a:ext uri="{FF2B5EF4-FFF2-40B4-BE49-F238E27FC236}">
                <a16:creationId xmlns:a16="http://schemas.microsoft.com/office/drawing/2014/main" id="{364C2E9C-B1A5-814E-9F1A-F16F447C1D8F}"/>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
        <p:nvSpPr>
          <p:cNvPr id="2" name="Oval 1">
            <a:extLst>
              <a:ext uri="{FF2B5EF4-FFF2-40B4-BE49-F238E27FC236}">
                <a16:creationId xmlns:a16="http://schemas.microsoft.com/office/drawing/2014/main" id="{5B6BF105-7A77-0F4A-B1C1-F8F22C91470B}"/>
              </a:ext>
            </a:extLst>
          </p:cNvPr>
          <p:cNvSpPr/>
          <p:nvPr/>
        </p:nvSpPr>
        <p:spPr>
          <a:xfrm>
            <a:off x="3816626" y="4293704"/>
            <a:ext cx="5615609" cy="2047643"/>
          </a:xfrm>
          <a:prstGeom prst="ellipse">
            <a:avLst/>
          </a:prstGeom>
          <a:noFill/>
          <a:ln w="571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A0960-89F3-8A41-B549-4E9F52FA76F0}"/>
              </a:ext>
            </a:extLst>
          </p:cNvPr>
          <p:cNvSpPr txBox="1"/>
          <p:nvPr/>
        </p:nvSpPr>
        <p:spPr>
          <a:xfrm>
            <a:off x="1570383" y="6133482"/>
            <a:ext cx="3237845" cy="369332"/>
          </a:xfrm>
          <a:prstGeom prst="rect">
            <a:avLst/>
          </a:prstGeom>
          <a:noFill/>
        </p:spPr>
        <p:txBody>
          <a:bodyPr wrap="square" rtlCol="0">
            <a:spAutoFit/>
          </a:bodyPr>
          <a:lstStyle/>
          <a:p>
            <a:r>
              <a:rPr lang="en-US" b="1" dirty="0">
                <a:solidFill>
                  <a:srgbClr val="FF0000"/>
                </a:solidFill>
              </a:rPr>
              <a:t>This is where </a:t>
            </a:r>
            <a:r>
              <a:rPr lang="en-US" b="1" dirty="0" err="1">
                <a:solidFill>
                  <a:srgbClr val="FF0000"/>
                </a:solidFill>
              </a:rPr>
              <a:t>StoneCutter</a:t>
            </a:r>
            <a:r>
              <a:rPr lang="en-US" b="1" dirty="0">
                <a:solidFill>
                  <a:srgbClr val="FF0000"/>
                </a:solidFill>
              </a:rPr>
              <a:t> fits</a:t>
            </a:r>
          </a:p>
        </p:txBody>
      </p:sp>
    </p:spTree>
    <p:extLst>
      <p:ext uri="{BB962C8B-B14F-4D97-AF65-F5344CB8AC3E}">
        <p14:creationId xmlns:p14="http://schemas.microsoft.com/office/powerpoint/2010/main" val="3715068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Implement the control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implement our move to/from control instructions</a:t>
            </a:r>
          </a:p>
          <a:p>
            <a:r>
              <a:rPr lang="en-US" dirty="0"/>
              <a:t>Note that we utilize the traditional RISC method of doing so: add pipeline</a:t>
            </a:r>
          </a:p>
          <a:p>
            <a:r>
              <a:rPr lang="en-US" dirty="0"/>
              <a:t>Instructions</a:t>
            </a:r>
          </a:p>
          <a:p>
            <a:pPr lvl="1"/>
            <a:r>
              <a:rPr lang="en-US" dirty="0" err="1"/>
              <a:t>ladd</a:t>
            </a:r>
            <a:endParaRPr lang="en-US" dirty="0"/>
          </a:p>
          <a:p>
            <a:pPr lvl="1"/>
            <a:r>
              <a:rPr lang="en-US" dirty="0" err="1"/>
              <a:t>cadd</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57870" y="2469426"/>
            <a:ext cx="5347503" cy="19191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err="1">
                <a:solidFill>
                  <a:schemeClr val="tx1"/>
                </a:solidFill>
              </a:rPr>
              <a:t>ladd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err="1">
                <a:solidFill>
                  <a:schemeClr val="tx1"/>
                </a:solidFill>
              </a:rPr>
              <a:t>cadd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81713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9880600" cy="3950142"/>
          </a:xfrm>
        </p:spPr>
        <p:txBody>
          <a:bodyPr>
            <a:normAutofit/>
          </a:bodyPr>
          <a:lstStyle/>
          <a:p>
            <a:r>
              <a:rPr lang="en-US" dirty="0"/>
              <a:t>Now that we have our entire ISA implementation defined, we must perform two steps to generate the Chisel output</a:t>
            </a:r>
          </a:p>
          <a:p>
            <a:endParaRPr lang="en-US" dirty="0"/>
          </a:p>
          <a:p>
            <a:pPr marL="514350" indent="-514350">
              <a:buFont typeface="+mj-lt"/>
              <a:buAutoNum type="arabicPeriod"/>
            </a:pPr>
            <a:r>
              <a:rPr lang="en-US" dirty="0"/>
              <a:t>Execute the </a:t>
            </a:r>
            <a:r>
              <a:rPr lang="en-US" dirty="0" err="1"/>
              <a:t>CoreGen</a:t>
            </a:r>
            <a:r>
              <a:rPr lang="en-US" dirty="0"/>
              <a:t> code generator to construct the directory structure and our master </a:t>
            </a:r>
            <a:r>
              <a:rPr lang="en-US" dirty="0" err="1"/>
              <a:t>StoneCutter</a:t>
            </a:r>
            <a:r>
              <a:rPr lang="en-US" dirty="0"/>
              <a:t> file</a:t>
            </a:r>
          </a:p>
          <a:p>
            <a:pPr marL="514350" indent="-514350">
              <a:buFont typeface="+mj-lt"/>
              <a:buAutoNum type="arabicPeriod"/>
            </a:pPr>
            <a:r>
              <a:rPr lang="en-US" dirty="0"/>
              <a:t>Compile the </a:t>
            </a:r>
            <a:r>
              <a:rPr lang="en-US" dirty="0" err="1"/>
              <a:t>StoneCutter</a:t>
            </a:r>
            <a:r>
              <a:rPr lang="en-US" dirty="0"/>
              <a:t> master implementation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Tree>
    <p:extLst>
      <p:ext uri="{BB962C8B-B14F-4D97-AF65-F5344CB8AC3E}">
        <p14:creationId xmlns:p14="http://schemas.microsoft.com/office/powerpoint/2010/main" val="204013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Ensure that the CGCLI binary is in your path</a:t>
            </a:r>
          </a:p>
          <a:p>
            <a:r>
              <a:rPr lang="en-US" dirty="0"/>
              <a:t>Execute the </a:t>
            </a:r>
            <a:r>
              <a:rPr lang="en-US" dirty="0" err="1"/>
              <a:t>CoreGen</a:t>
            </a:r>
            <a:r>
              <a:rPr lang="en-US" dirty="0"/>
              <a:t> code generator in order to generate the necessary directory structure and the master </a:t>
            </a:r>
            <a:r>
              <a:rPr lang="en-US" dirty="0" err="1"/>
              <a:t>StoneCutter</a:t>
            </a:r>
            <a:r>
              <a:rPr lang="en-US" dirty="0"/>
              <a:t> source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cgcli</a:t>
            </a:r>
            <a:r>
              <a:rPr lang="en-US" dirty="0">
                <a:solidFill>
                  <a:schemeClr val="tx1"/>
                </a:solidFill>
              </a:rPr>
              <a:t> --chisel --</a:t>
            </a:r>
            <a:r>
              <a:rPr lang="en-US" dirty="0" err="1">
                <a:solidFill>
                  <a:schemeClr val="tx1"/>
                </a:solidFill>
              </a:rPr>
              <a:t>ir</a:t>
            </a:r>
            <a:r>
              <a:rPr lang="en-US" dirty="0">
                <a:solidFill>
                  <a:schemeClr val="tx1"/>
                </a:solidFill>
              </a:rPr>
              <a:t> </a:t>
            </a:r>
            <a:r>
              <a:rPr lang="en-US" dirty="0" err="1">
                <a:solidFill>
                  <a:schemeClr val="tx1"/>
                </a:solidFill>
              </a:rPr>
              <a:t>BasicRISC.yaml</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B3819078-75D7-F34E-8CFC-B4F40B2EF6A5}"/>
              </a:ext>
            </a:extLst>
          </p:cNvPr>
          <p:cNvSpPr txBox="1">
            <a:spLocks/>
          </p:cNvSpPr>
          <p:nvPr/>
        </p:nvSpPr>
        <p:spPr>
          <a:xfrm>
            <a:off x="6172199" y="1405512"/>
            <a:ext cx="5257800" cy="34247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will generate the ./</a:t>
            </a:r>
            <a:r>
              <a:rPr lang="en-US" dirty="0" err="1"/>
              <a:t>BasicRISC</a:t>
            </a:r>
            <a:r>
              <a:rPr lang="en-US" dirty="0"/>
              <a:t>/ directory</a:t>
            </a:r>
          </a:p>
          <a:p>
            <a:r>
              <a:rPr lang="en-US" dirty="0"/>
              <a:t>Your </a:t>
            </a:r>
            <a:r>
              <a:rPr lang="en-US" dirty="0" err="1"/>
              <a:t>StoneCutter</a:t>
            </a:r>
            <a:r>
              <a:rPr lang="en-US" dirty="0"/>
              <a:t> source file will reside in ./</a:t>
            </a:r>
            <a:r>
              <a:rPr lang="en-US" dirty="0" err="1"/>
              <a:t>BasicRISC</a:t>
            </a:r>
            <a:r>
              <a:rPr lang="en-US" dirty="0"/>
              <a:t>/RTL/stonecutter/</a:t>
            </a:r>
            <a:r>
              <a:rPr lang="en-US" dirty="0" err="1"/>
              <a:t>BasicRISC.ISA.sc</a:t>
            </a:r>
            <a:endParaRPr lang="en-US" dirty="0"/>
          </a:p>
          <a:p>
            <a:pPr lvl="1"/>
            <a:r>
              <a:rPr lang="en-US" dirty="0"/>
              <a:t>The file name is inherited from the name of the ISA from the YAML input</a:t>
            </a:r>
          </a:p>
        </p:txBody>
      </p:sp>
    </p:spTree>
    <p:extLst>
      <p:ext uri="{BB962C8B-B14F-4D97-AF65-F5344CB8AC3E}">
        <p14:creationId xmlns:p14="http://schemas.microsoft.com/office/powerpoint/2010/main" val="3303594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pic>
        <p:nvPicPr>
          <p:cNvPr id="11" name="Picture 10">
            <a:extLst>
              <a:ext uri="{FF2B5EF4-FFF2-40B4-BE49-F238E27FC236}">
                <a16:creationId xmlns:a16="http://schemas.microsoft.com/office/drawing/2014/main" id="{B825A5F9-B899-8C4C-87A0-C260BBC89768}"/>
              </a:ext>
            </a:extLst>
          </p:cNvPr>
          <p:cNvPicPr>
            <a:picLocks noChangeAspect="1"/>
          </p:cNvPicPr>
          <p:nvPr/>
        </p:nvPicPr>
        <p:blipFill>
          <a:blip r:embed="rId2"/>
          <a:stretch>
            <a:fillRect/>
          </a:stretch>
        </p:blipFill>
        <p:spPr>
          <a:xfrm>
            <a:off x="1908960" y="1213626"/>
            <a:ext cx="8374079" cy="5507849"/>
          </a:xfrm>
          <a:prstGeom prst="rect">
            <a:avLst/>
          </a:prstGeom>
        </p:spPr>
      </p:pic>
      <p:cxnSp>
        <p:nvCxnSpPr>
          <p:cNvPr id="13" name="Straight Arrow Connector 12">
            <a:extLst>
              <a:ext uri="{FF2B5EF4-FFF2-40B4-BE49-F238E27FC236}">
                <a16:creationId xmlns:a16="http://schemas.microsoft.com/office/drawing/2014/main" id="{4B8B01D2-4690-954B-81E3-EE0D2D6E2499}"/>
              </a:ext>
            </a:extLst>
          </p:cNvPr>
          <p:cNvCxnSpPr>
            <a:cxnSpLocks/>
          </p:cNvCxnSpPr>
          <p:nvPr/>
        </p:nvCxnSpPr>
        <p:spPr>
          <a:xfrm flipH="1">
            <a:off x="7912100" y="2120900"/>
            <a:ext cx="2565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8CEA3F-6178-4D4A-A61A-EC6487AEB236}"/>
              </a:ext>
            </a:extLst>
          </p:cNvPr>
          <p:cNvSpPr txBox="1"/>
          <p:nvPr/>
        </p:nvSpPr>
        <p:spPr>
          <a:xfrm>
            <a:off x="10477500" y="1797734"/>
            <a:ext cx="1346200" cy="646331"/>
          </a:xfrm>
          <a:prstGeom prst="rect">
            <a:avLst/>
          </a:prstGeom>
          <a:noFill/>
        </p:spPr>
        <p:txBody>
          <a:bodyPr wrap="square" rtlCol="0">
            <a:spAutoFit/>
          </a:bodyPr>
          <a:lstStyle/>
          <a:p>
            <a:r>
              <a:rPr lang="en-US" b="1" dirty="0">
                <a:solidFill>
                  <a:srgbClr val="FF0000"/>
                </a:solidFill>
              </a:rPr>
              <a:t>Instruction Formats</a:t>
            </a:r>
          </a:p>
        </p:txBody>
      </p:sp>
      <p:cxnSp>
        <p:nvCxnSpPr>
          <p:cNvPr id="18" name="Straight Arrow Connector 17">
            <a:extLst>
              <a:ext uri="{FF2B5EF4-FFF2-40B4-BE49-F238E27FC236}">
                <a16:creationId xmlns:a16="http://schemas.microsoft.com/office/drawing/2014/main" id="{D1A23790-819B-AC41-8A71-DA489C0852DC}"/>
              </a:ext>
            </a:extLst>
          </p:cNvPr>
          <p:cNvCxnSpPr>
            <a:cxnSpLocks/>
          </p:cNvCxnSpPr>
          <p:nvPr/>
        </p:nvCxnSpPr>
        <p:spPr>
          <a:xfrm flipH="1">
            <a:off x="9258300" y="33020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F2D485-F443-A94C-B37D-3AA79E749A55}"/>
              </a:ext>
            </a:extLst>
          </p:cNvPr>
          <p:cNvSpPr txBox="1"/>
          <p:nvPr/>
        </p:nvSpPr>
        <p:spPr>
          <a:xfrm>
            <a:off x="10477500" y="3817034"/>
            <a:ext cx="1346200" cy="646331"/>
          </a:xfrm>
          <a:prstGeom prst="rect">
            <a:avLst/>
          </a:prstGeom>
          <a:noFill/>
        </p:spPr>
        <p:txBody>
          <a:bodyPr wrap="square" rtlCol="0">
            <a:spAutoFit/>
          </a:bodyPr>
          <a:lstStyle/>
          <a:p>
            <a:r>
              <a:rPr lang="en-US" b="1" dirty="0">
                <a:solidFill>
                  <a:srgbClr val="FF0000"/>
                </a:solidFill>
              </a:rPr>
              <a:t>Instruction Definitions</a:t>
            </a:r>
          </a:p>
        </p:txBody>
      </p:sp>
      <p:cxnSp>
        <p:nvCxnSpPr>
          <p:cNvPr id="21" name="Straight Arrow Connector 20">
            <a:extLst>
              <a:ext uri="{FF2B5EF4-FFF2-40B4-BE49-F238E27FC236}">
                <a16:creationId xmlns:a16="http://schemas.microsoft.com/office/drawing/2014/main" id="{44727764-DF64-B340-AAAA-81104C9D2A8D}"/>
              </a:ext>
            </a:extLst>
          </p:cNvPr>
          <p:cNvCxnSpPr>
            <a:cxnSpLocks/>
          </p:cNvCxnSpPr>
          <p:nvPr/>
        </p:nvCxnSpPr>
        <p:spPr>
          <a:xfrm flipH="1">
            <a:off x="4241800" y="4140200"/>
            <a:ext cx="62357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37DA6F-2BEB-0F49-BEF7-EBCA078C6E3E}"/>
              </a:ext>
            </a:extLst>
          </p:cNvPr>
          <p:cNvSpPr txBox="1"/>
          <p:nvPr/>
        </p:nvSpPr>
        <p:spPr>
          <a:xfrm>
            <a:off x="10629900" y="3131234"/>
            <a:ext cx="1346200" cy="646331"/>
          </a:xfrm>
          <a:prstGeom prst="rect">
            <a:avLst/>
          </a:prstGeom>
          <a:noFill/>
        </p:spPr>
        <p:txBody>
          <a:bodyPr wrap="square" rtlCol="0">
            <a:spAutoFit/>
          </a:bodyPr>
          <a:lstStyle/>
          <a:p>
            <a:r>
              <a:rPr lang="en-US" b="1" dirty="0">
                <a:solidFill>
                  <a:srgbClr val="FF0000"/>
                </a:solidFill>
              </a:rPr>
              <a:t>Register Classes</a:t>
            </a:r>
          </a:p>
        </p:txBody>
      </p:sp>
      <p:cxnSp>
        <p:nvCxnSpPr>
          <p:cNvPr id="24" name="Straight Arrow Connector 23">
            <a:extLst>
              <a:ext uri="{FF2B5EF4-FFF2-40B4-BE49-F238E27FC236}">
                <a16:creationId xmlns:a16="http://schemas.microsoft.com/office/drawing/2014/main" id="{A5D18334-52EC-ED4F-8A89-B45BF5F5D342}"/>
              </a:ext>
            </a:extLst>
          </p:cNvPr>
          <p:cNvCxnSpPr>
            <a:cxnSpLocks/>
            <a:stCxn id="20" idx="1"/>
          </p:cNvCxnSpPr>
          <p:nvPr/>
        </p:nvCxnSpPr>
        <p:spPr>
          <a:xfrm flipH="1">
            <a:off x="4241800" y="4140200"/>
            <a:ext cx="6235700" cy="977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5E146C-571E-7E40-9ABE-B1D73CD8A072}"/>
              </a:ext>
            </a:extLst>
          </p:cNvPr>
          <p:cNvCxnSpPr>
            <a:cxnSpLocks/>
            <a:stCxn id="20" idx="1"/>
          </p:cNvCxnSpPr>
          <p:nvPr/>
        </p:nvCxnSpPr>
        <p:spPr>
          <a:xfrm flipH="1">
            <a:off x="4241800" y="4140200"/>
            <a:ext cx="6235700" cy="2019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60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Now that we have the full </a:t>
            </a:r>
            <a:r>
              <a:rPr lang="en-US" dirty="0" err="1"/>
              <a:t>StoneCutter</a:t>
            </a:r>
            <a:r>
              <a:rPr lang="en-US" dirty="0"/>
              <a:t> source, we can compile it to Chisel</a:t>
            </a:r>
          </a:p>
          <a:p>
            <a:r>
              <a:rPr lang="en-US" dirty="0"/>
              <a:t>Ensure that the SCCOMP binary is in your path</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BasicRISC</a:t>
            </a:r>
            <a:r>
              <a:rPr lang="en-US" dirty="0">
                <a:solidFill>
                  <a:schemeClr val="tx1"/>
                </a:solidFill>
              </a:rPr>
              <a:t>/RTL/stonecutter/</a:t>
            </a:r>
            <a:r>
              <a:rPr lang="en-US" dirty="0" err="1">
                <a:solidFill>
                  <a:schemeClr val="tx1"/>
                </a:solidFill>
              </a:rPr>
              <a:t>BasicRISC.ISA.sc</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104CD45E-498D-EC4E-BAF7-7ED5C24904FE}"/>
              </a:ext>
            </a:extLst>
          </p:cNvPr>
          <p:cNvPicPr>
            <a:picLocks noChangeAspect="1"/>
          </p:cNvPicPr>
          <p:nvPr/>
        </p:nvPicPr>
        <p:blipFill>
          <a:blip r:embed="rId2"/>
          <a:stretch>
            <a:fillRect/>
          </a:stretch>
        </p:blipFill>
        <p:spPr>
          <a:xfrm>
            <a:off x="4261573" y="3504989"/>
            <a:ext cx="7683500" cy="1355593"/>
          </a:xfrm>
          <a:prstGeom prst="rect">
            <a:avLst/>
          </a:prstGeom>
        </p:spPr>
      </p:pic>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we will see some warnings from the </a:t>
            </a:r>
            <a:r>
              <a:rPr lang="en-US" dirty="0" err="1"/>
              <a:t>StoneCutter</a:t>
            </a:r>
            <a:r>
              <a:rPr lang="en-US" dirty="0"/>
              <a:t> compiler</a:t>
            </a:r>
          </a:p>
          <a:p>
            <a:pPr lvl="1"/>
            <a:r>
              <a:rPr lang="en-US" dirty="0"/>
              <a:t>But why!?</a:t>
            </a:r>
          </a:p>
        </p:txBody>
      </p:sp>
    </p:spTree>
    <p:extLst>
      <p:ext uri="{BB962C8B-B14F-4D97-AF65-F5344CB8AC3E}">
        <p14:creationId xmlns:p14="http://schemas.microsoft.com/office/powerpoint/2010/main" val="275426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fontScale="85000" lnSpcReduction="10000"/>
          </a:bodyPr>
          <a:lstStyle/>
          <a:p>
            <a:r>
              <a:rPr lang="en-US" dirty="0"/>
              <a:t>As mentioned in the intro, </a:t>
            </a:r>
            <a:r>
              <a:rPr lang="en-US" dirty="0" err="1"/>
              <a:t>StoneCutter</a:t>
            </a:r>
            <a:r>
              <a:rPr lang="en-US" dirty="0"/>
              <a:t> includes a set of safety and performance optimization passes</a:t>
            </a:r>
          </a:p>
          <a:p>
            <a:r>
              <a:rPr lang="en-US" dirty="0"/>
              <a:t>The safety passes analyze the structure of the instruction implementation in order to verify whether the implementation is safe and/or induces unwanted performance idiosyncrasies</a:t>
            </a:r>
          </a:p>
          <a:p>
            <a:r>
              <a:rPr lang="en-US" dirty="0"/>
              <a:t>Optimization passes modify the source in a safe manner in order to improve performance</a:t>
            </a:r>
          </a:p>
          <a:p>
            <a:pPr lvl="1"/>
            <a:r>
              <a:rPr lang="en-US" dirty="0"/>
              <a:t>Both of the arithmetic pipeline and the I/O channels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5">
            <a:extLst>
              <a:ext uri="{FF2B5EF4-FFF2-40B4-BE49-F238E27FC236}">
                <a16:creationId xmlns:a16="http://schemas.microsoft.com/office/drawing/2014/main" id="{3ABFC733-26DD-164C-B3EF-2B9FA6AA586E}"/>
              </a:ext>
            </a:extLst>
          </p:cNvPr>
          <p:cNvSpPr txBox="1">
            <a:spLocks/>
          </p:cNvSpPr>
          <p:nvPr/>
        </p:nvSpPr>
        <p:spPr>
          <a:xfrm>
            <a:off x="6235700" y="1467906"/>
            <a:ext cx="5257800" cy="43025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warnings we saw when compiling our source come from the </a:t>
            </a:r>
            <a:r>
              <a:rPr lang="en-US" dirty="0" err="1"/>
              <a:t>IOWarn</a:t>
            </a:r>
            <a:r>
              <a:rPr lang="en-US" dirty="0"/>
              <a:t> pass</a:t>
            </a:r>
          </a:p>
          <a:p>
            <a:r>
              <a:rPr lang="en-US" dirty="0"/>
              <a:t>The </a:t>
            </a:r>
            <a:r>
              <a:rPr lang="en-US" dirty="0" err="1"/>
              <a:t>IOWarn</a:t>
            </a:r>
            <a:r>
              <a:rPr lang="en-US" dirty="0"/>
              <a:t> pass analyzes the use of all global variables in order to ensure that the instruction format has predefined I/O paths for the appropriate variables</a:t>
            </a:r>
          </a:p>
          <a:p>
            <a:pPr lvl="1"/>
            <a:r>
              <a:rPr lang="en-US" dirty="0"/>
              <a:t>Reading/Writing registers outside of these paths will force the </a:t>
            </a:r>
            <a:r>
              <a:rPr lang="en-US" dirty="0" err="1"/>
              <a:t>StoneCutter</a:t>
            </a:r>
            <a:r>
              <a:rPr lang="en-US" dirty="0"/>
              <a:t> compiler to generate additional paths, which may have a negative effect on performance</a:t>
            </a:r>
          </a:p>
          <a:p>
            <a:r>
              <a:rPr lang="en-US" dirty="0"/>
              <a:t>The branch instructions flagged by the warning exhibit this case</a:t>
            </a:r>
          </a:p>
          <a:p>
            <a:pPr lvl="1"/>
            <a:r>
              <a:rPr lang="en-US" dirty="0"/>
              <a:t>The branch instructions are of type </a:t>
            </a:r>
            <a:r>
              <a:rPr lang="en-US" dirty="0" err="1"/>
              <a:t>Arith.if</a:t>
            </a:r>
            <a:r>
              <a:rPr lang="en-US" dirty="0"/>
              <a:t>, which only include paths for GPR registers</a:t>
            </a:r>
          </a:p>
          <a:p>
            <a:pPr lvl="1"/>
            <a:r>
              <a:rPr lang="en-US" dirty="0"/>
              <a:t>The PC register is a CTRL register, thus an additional path is generated</a:t>
            </a:r>
          </a:p>
          <a:p>
            <a:pPr lvl="1"/>
            <a:r>
              <a:rPr lang="en-US" dirty="0"/>
              <a:t>Given that branches are known to be latent instructions, this is ok for our design</a:t>
            </a:r>
          </a:p>
        </p:txBody>
      </p:sp>
    </p:spTree>
    <p:extLst>
      <p:ext uri="{BB962C8B-B14F-4D97-AF65-F5344CB8AC3E}">
        <p14:creationId xmlns:p14="http://schemas.microsoft.com/office/powerpoint/2010/main" val="7017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Rectangle 7">
            <a:extLst>
              <a:ext uri="{FF2B5EF4-FFF2-40B4-BE49-F238E27FC236}">
                <a16:creationId xmlns:a16="http://schemas.microsoft.com/office/drawing/2014/main" id="{B831681A-DBCA-A342-B64B-9040365E9AE6}"/>
              </a:ext>
            </a:extLst>
          </p:cNvPr>
          <p:cNvSpPr/>
          <p:nvPr/>
        </p:nvSpPr>
        <p:spPr>
          <a:xfrm>
            <a:off x="2905269" y="2695347"/>
            <a:ext cx="195392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GPR Register File</a:t>
            </a:r>
          </a:p>
        </p:txBody>
      </p:sp>
      <p:sp>
        <p:nvSpPr>
          <p:cNvPr id="11" name="Rectangle 10">
            <a:extLst>
              <a:ext uri="{FF2B5EF4-FFF2-40B4-BE49-F238E27FC236}">
                <a16:creationId xmlns:a16="http://schemas.microsoft.com/office/drawing/2014/main" id="{A68F742E-A84D-D842-A7EF-153F3E6C2C53}"/>
              </a:ext>
            </a:extLst>
          </p:cNvPr>
          <p:cNvSpPr/>
          <p:nvPr/>
        </p:nvSpPr>
        <p:spPr>
          <a:xfrm>
            <a:off x="2905269" y="4137533"/>
            <a:ext cx="1953928"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 Register File</a:t>
            </a:r>
          </a:p>
        </p:txBody>
      </p:sp>
      <p:sp>
        <p:nvSpPr>
          <p:cNvPr id="12" name="Rectangle 11">
            <a:extLst>
              <a:ext uri="{FF2B5EF4-FFF2-40B4-BE49-F238E27FC236}">
                <a16:creationId xmlns:a16="http://schemas.microsoft.com/office/drawing/2014/main" id="{C1AF64F5-F2E7-724D-B115-8020C0D55147}"/>
              </a:ext>
            </a:extLst>
          </p:cNvPr>
          <p:cNvSpPr/>
          <p:nvPr/>
        </p:nvSpPr>
        <p:spPr>
          <a:xfrm>
            <a:off x="6861210" y="283553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 Logic</a:t>
            </a:r>
          </a:p>
        </p:txBody>
      </p:sp>
      <p:sp>
        <p:nvSpPr>
          <p:cNvPr id="13" name="Rectangle 12">
            <a:extLst>
              <a:ext uri="{FF2B5EF4-FFF2-40B4-BE49-F238E27FC236}">
                <a16:creationId xmlns:a16="http://schemas.microsoft.com/office/drawing/2014/main" id="{D785E97C-771A-AB4D-97DA-1EA22B4A2E19}"/>
              </a:ext>
            </a:extLst>
          </p:cNvPr>
          <p:cNvSpPr/>
          <p:nvPr/>
        </p:nvSpPr>
        <p:spPr>
          <a:xfrm>
            <a:off x="6861210" y="376095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a:t>
            </a:r>
          </a:p>
        </p:txBody>
      </p:sp>
      <p:sp>
        <p:nvSpPr>
          <p:cNvPr id="15" name="Right Arrow 14">
            <a:extLst>
              <a:ext uri="{FF2B5EF4-FFF2-40B4-BE49-F238E27FC236}">
                <a16:creationId xmlns:a16="http://schemas.microsoft.com/office/drawing/2014/main" id="{93EC754F-98DE-3F40-94E7-90C11C922C81}"/>
              </a:ext>
            </a:extLst>
          </p:cNvPr>
          <p:cNvSpPr/>
          <p:nvPr/>
        </p:nvSpPr>
        <p:spPr>
          <a:xfrm>
            <a:off x="4925772" y="2861868"/>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a:t>
            </a:r>
          </a:p>
        </p:txBody>
      </p:sp>
      <p:sp>
        <p:nvSpPr>
          <p:cNvPr id="16" name="Right Arrow 15">
            <a:extLst>
              <a:ext uri="{FF2B5EF4-FFF2-40B4-BE49-F238E27FC236}">
                <a16:creationId xmlns:a16="http://schemas.microsoft.com/office/drawing/2014/main" id="{AE1D74B1-5FDF-4B4E-890E-947996E1AF3F}"/>
              </a:ext>
            </a:extLst>
          </p:cNvPr>
          <p:cNvSpPr/>
          <p:nvPr/>
        </p:nvSpPr>
        <p:spPr>
          <a:xfrm>
            <a:off x="4925771" y="3361586"/>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RB</a:t>
            </a:r>
          </a:p>
        </p:txBody>
      </p:sp>
      <p:sp>
        <p:nvSpPr>
          <p:cNvPr id="17" name="Rectangle 16">
            <a:extLst>
              <a:ext uri="{FF2B5EF4-FFF2-40B4-BE49-F238E27FC236}">
                <a16:creationId xmlns:a16="http://schemas.microsoft.com/office/drawing/2014/main" id="{33F9F9B1-F029-D842-BE4C-60E4913C81C6}"/>
              </a:ext>
            </a:extLst>
          </p:cNvPr>
          <p:cNvSpPr/>
          <p:nvPr/>
        </p:nvSpPr>
        <p:spPr>
          <a:xfrm>
            <a:off x="6496250"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C9E298-D1B2-CD45-AD4C-88499FC40BCD}"/>
              </a:ext>
            </a:extLst>
          </p:cNvPr>
          <p:cNvSpPr/>
          <p:nvPr/>
        </p:nvSpPr>
        <p:spPr>
          <a:xfrm>
            <a:off x="8815138"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6EF97CE-57EF-3548-954E-53D005B24782}"/>
              </a:ext>
            </a:extLst>
          </p:cNvPr>
          <p:cNvSpPr txBox="1"/>
          <p:nvPr/>
        </p:nvSpPr>
        <p:spPr>
          <a:xfrm>
            <a:off x="2627697" y="1443490"/>
            <a:ext cx="4649002" cy="369332"/>
          </a:xfrm>
          <a:prstGeom prst="rect">
            <a:avLst/>
          </a:prstGeom>
          <a:noFill/>
          <a:ln>
            <a:solidFill>
              <a:schemeClr val="tx1"/>
            </a:solidFill>
          </a:ln>
        </p:spPr>
        <p:txBody>
          <a:bodyPr wrap="square" rtlCol="0">
            <a:spAutoFit/>
          </a:bodyPr>
          <a:lstStyle/>
          <a:p>
            <a:pPr algn="ctr"/>
            <a:r>
              <a:rPr lang="en-US" dirty="0" err="1"/>
              <a:t>Arith.if</a:t>
            </a:r>
            <a:r>
              <a:rPr lang="en-US" dirty="0"/>
              <a:t>: RT = GPR; RA = GPR; RB = GPR</a:t>
            </a:r>
          </a:p>
        </p:txBody>
      </p:sp>
      <p:sp>
        <p:nvSpPr>
          <p:cNvPr id="20" name="Rectangle 19">
            <a:extLst>
              <a:ext uri="{FF2B5EF4-FFF2-40B4-BE49-F238E27FC236}">
                <a16:creationId xmlns:a16="http://schemas.microsoft.com/office/drawing/2014/main" id="{ACB7EF1D-F537-6B4E-95F4-15B54C5C8F9D}"/>
              </a:ext>
            </a:extLst>
          </p:cNvPr>
          <p:cNvSpPr/>
          <p:nvPr/>
        </p:nvSpPr>
        <p:spPr>
          <a:xfrm>
            <a:off x="9209106" y="3109998"/>
            <a:ext cx="928394"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ADFACF-2942-4F4B-B775-67E66A7D6E4A}"/>
              </a:ext>
            </a:extLst>
          </p:cNvPr>
          <p:cNvSpPr/>
          <p:nvPr/>
        </p:nvSpPr>
        <p:spPr>
          <a:xfrm>
            <a:off x="9856268" y="2281615"/>
            <a:ext cx="281231" cy="849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032AFF-817C-5A4F-84D1-3F17CA8F6267}"/>
              </a:ext>
            </a:extLst>
          </p:cNvPr>
          <p:cNvSpPr/>
          <p:nvPr/>
        </p:nvSpPr>
        <p:spPr>
          <a:xfrm>
            <a:off x="4038600" y="2111201"/>
            <a:ext cx="6098900"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a:t>
            </a:r>
          </a:p>
        </p:txBody>
      </p:sp>
      <p:sp>
        <p:nvSpPr>
          <p:cNvPr id="23" name="Right Arrow 22">
            <a:extLst>
              <a:ext uri="{FF2B5EF4-FFF2-40B4-BE49-F238E27FC236}">
                <a16:creationId xmlns:a16="http://schemas.microsoft.com/office/drawing/2014/main" id="{4D3EF15C-D90E-5246-AC3C-FA02174AACD7}"/>
              </a:ext>
            </a:extLst>
          </p:cNvPr>
          <p:cNvSpPr/>
          <p:nvPr/>
        </p:nvSpPr>
        <p:spPr>
          <a:xfrm rot="5400000">
            <a:off x="3839934" y="2192394"/>
            <a:ext cx="658645"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06F8FE5-4C6C-B34C-9884-1C0B73798C8B}"/>
              </a:ext>
            </a:extLst>
          </p:cNvPr>
          <p:cNvSpPr/>
          <p:nvPr/>
        </p:nvSpPr>
        <p:spPr>
          <a:xfrm>
            <a:off x="9209105" y="4051077"/>
            <a:ext cx="928394"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47287D-9ADB-A74C-883D-1E846DB1302D}"/>
              </a:ext>
            </a:extLst>
          </p:cNvPr>
          <p:cNvSpPr/>
          <p:nvPr/>
        </p:nvSpPr>
        <p:spPr>
          <a:xfrm>
            <a:off x="9856267" y="4320255"/>
            <a:ext cx="281231" cy="849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D3B6506-99D2-A344-B61C-F1211B405041}"/>
              </a:ext>
            </a:extLst>
          </p:cNvPr>
          <p:cNvSpPr/>
          <p:nvPr/>
        </p:nvSpPr>
        <p:spPr>
          <a:xfrm>
            <a:off x="4038600" y="5086434"/>
            <a:ext cx="6098900"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27" name="Right Arrow 26">
            <a:extLst>
              <a:ext uri="{FF2B5EF4-FFF2-40B4-BE49-F238E27FC236}">
                <a16:creationId xmlns:a16="http://schemas.microsoft.com/office/drawing/2014/main" id="{A7B209C5-4B1D-D84C-AA16-36286A671C3B}"/>
              </a:ext>
            </a:extLst>
          </p:cNvPr>
          <p:cNvSpPr/>
          <p:nvPr/>
        </p:nvSpPr>
        <p:spPr>
          <a:xfrm rot="16200000">
            <a:off x="3839934" y="4770392"/>
            <a:ext cx="658645" cy="4962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6C8696A-DF9C-9A4A-B311-26E42D76107A}"/>
              </a:ext>
            </a:extLst>
          </p:cNvPr>
          <p:cNvSpPr/>
          <p:nvPr/>
        </p:nvSpPr>
        <p:spPr>
          <a:xfrm>
            <a:off x="336055" y="2463249"/>
            <a:ext cx="2185857"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I/O Path</a:t>
            </a:r>
          </a:p>
        </p:txBody>
      </p:sp>
      <p:sp>
        <p:nvSpPr>
          <p:cNvPr id="29" name="Rectangle 28">
            <a:extLst>
              <a:ext uri="{FF2B5EF4-FFF2-40B4-BE49-F238E27FC236}">
                <a16:creationId xmlns:a16="http://schemas.microsoft.com/office/drawing/2014/main" id="{7E65AAAC-4B91-5147-892F-3E82208C96F5}"/>
              </a:ext>
            </a:extLst>
          </p:cNvPr>
          <p:cNvSpPr/>
          <p:nvPr/>
        </p:nvSpPr>
        <p:spPr>
          <a:xfrm>
            <a:off x="336055" y="2861868"/>
            <a:ext cx="2185856"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I/O Path</a:t>
            </a:r>
          </a:p>
        </p:txBody>
      </p:sp>
      <p:sp>
        <p:nvSpPr>
          <p:cNvPr id="30" name="TextBox 29">
            <a:extLst>
              <a:ext uri="{FF2B5EF4-FFF2-40B4-BE49-F238E27FC236}">
                <a16:creationId xmlns:a16="http://schemas.microsoft.com/office/drawing/2014/main" id="{E6AB7ECB-880B-9649-A4A8-3E11434D3434}"/>
              </a:ext>
            </a:extLst>
          </p:cNvPr>
          <p:cNvSpPr txBox="1"/>
          <p:nvPr/>
        </p:nvSpPr>
        <p:spPr>
          <a:xfrm>
            <a:off x="385013" y="3429000"/>
            <a:ext cx="2088682" cy="2031325"/>
          </a:xfrm>
          <a:prstGeom prst="rect">
            <a:avLst/>
          </a:prstGeom>
          <a:noFill/>
          <a:ln>
            <a:solidFill>
              <a:schemeClr val="tx1"/>
            </a:solidFill>
          </a:ln>
        </p:spPr>
        <p:txBody>
          <a:bodyPr wrap="square" rtlCol="0">
            <a:spAutoFit/>
          </a:bodyPr>
          <a:lstStyle/>
          <a:p>
            <a:r>
              <a:rPr lang="en-US" dirty="0"/>
              <a:t>The </a:t>
            </a:r>
            <a:r>
              <a:rPr lang="en-US" dirty="0" err="1"/>
              <a:t>IOWarn</a:t>
            </a:r>
            <a:r>
              <a:rPr lang="en-US" dirty="0"/>
              <a:t> pass detects the additional required I/O path and warns the user.  This is NOT an error, just a warning</a:t>
            </a:r>
          </a:p>
        </p:txBody>
      </p:sp>
    </p:spTree>
    <p:extLst>
      <p:ext uri="{BB962C8B-B14F-4D97-AF65-F5344CB8AC3E}">
        <p14:creationId xmlns:p14="http://schemas.microsoft.com/office/powerpoint/2010/main" val="2717494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6BE-D3A2-E84F-B294-72DD66AC59DE}"/>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FC7047C-458B-8545-A383-FD2E35B1A567}"/>
              </a:ext>
            </a:extLst>
          </p:cNvPr>
          <p:cNvSpPr>
            <a:spLocks noGrp="1"/>
          </p:cNvSpPr>
          <p:nvPr>
            <p:ph type="body" idx="1"/>
          </p:nvPr>
        </p:nvSpPr>
        <p:spPr/>
        <p:txBody>
          <a:bodyPr/>
          <a:lstStyle/>
          <a:p>
            <a:r>
              <a:rPr lang="en-US" dirty="0"/>
              <a:t>Where do I find more info?</a:t>
            </a:r>
          </a:p>
        </p:txBody>
      </p:sp>
      <p:sp>
        <p:nvSpPr>
          <p:cNvPr id="4" name="Footer Placeholder 3">
            <a:extLst>
              <a:ext uri="{FF2B5EF4-FFF2-40B4-BE49-F238E27FC236}">
                <a16:creationId xmlns:a16="http://schemas.microsoft.com/office/drawing/2014/main" id="{71591848-AA9D-B04F-AEDB-EDF700EBAF2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764394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48FB5-3EEF-DF44-B37D-B198B0F9FE24}"/>
              </a:ext>
            </a:extLst>
          </p:cNvPr>
          <p:cNvSpPr>
            <a:spLocks noGrp="1"/>
          </p:cNvSpPr>
          <p:nvPr>
            <p:ph type="title"/>
          </p:nvPr>
        </p:nvSpPr>
        <p:spPr/>
        <p:txBody>
          <a:bodyPr/>
          <a:lstStyle/>
          <a:p>
            <a:r>
              <a:rPr lang="en-US" dirty="0"/>
              <a:t>Web Links</a:t>
            </a:r>
          </a:p>
        </p:txBody>
      </p:sp>
      <p:sp>
        <p:nvSpPr>
          <p:cNvPr id="6" name="Content Placeholder 5">
            <a:extLst>
              <a:ext uri="{FF2B5EF4-FFF2-40B4-BE49-F238E27FC236}">
                <a16:creationId xmlns:a16="http://schemas.microsoft.com/office/drawing/2014/main" id="{E85D9A59-F8F3-6943-AEFC-3134E70689DB}"/>
              </a:ext>
            </a:extLst>
          </p:cNvPr>
          <p:cNvSpPr>
            <a:spLocks noGrp="1"/>
          </p:cNvSpPr>
          <p:nvPr>
            <p:ph idx="1"/>
          </p:nvPr>
        </p:nvSpPr>
        <p:spPr/>
        <p:txBody>
          <a:bodyPr>
            <a:normAutofit/>
          </a:bodyPr>
          <a:lstStyle/>
          <a:p>
            <a:r>
              <a:rPr lang="en-US" dirty="0"/>
              <a:t>System Architect Public Web</a:t>
            </a:r>
          </a:p>
          <a:p>
            <a:pPr lvl="1"/>
            <a:r>
              <a:rPr lang="en-US" dirty="0">
                <a:hlinkClick r:id="rId2"/>
              </a:rPr>
              <a:t>http://www.systemarchitect.tech/</a:t>
            </a:r>
            <a:endParaRPr lang="en-US" dirty="0"/>
          </a:p>
          <a:p>
            <a:pPr marL="457200" lvl="1" indent="0">
              <a:buNone/>
            </a:pPr>
            <a:endParaRPr lang="en-US" dirty="0"/>
          </a:p>
          <a:p>
            <a:r>
              <a:rPr lang="en-US" dirty="0"/>
              <a:t>Documentation</a:t>
            </a:r>
          </a:p>
          <a:p>
            <a:pPr lvl="1"/>
            <a:r>
              <a:rPr lang="en-US" dirty="0"/>
              <a:t>Latest </a:t>
            </a:r>
            <a:r>
              <a:rPr lang="en-US" dirty="0" err="1"/>
              <a:t>StoneCutter</a:t>
            </a:r>
            <a:r>
              <a:rPr lang="en-US" dirty="0"/>
              <a:t> Specification:</a:t>
            </a:r>
          </a:p>
          <a:p>
            <a:pPr lvl="2"/>
            <a:r>
              <a:rPr lang="en-US" dirty="0">
                <a:hlinkClick r:id="rId3"/>
              </a:rPr>
              <a:t>http://www.systemarchitect.tech/index.php/stonecutter-language-spec/</a:t>
            </a:r>
            <a:endParaRPr lang="en-US" dirty="0"/>
          </a:p>
          <a:p>
            <a:r>
              <a:rPr lang="en-US" dirty="0"/>
              <a:t>Tutorials</a:t>
            </a:r>
          </a:p>
          <a:p>
            <a:pPr lvl="1"/>
            <a:r>
              <a:rPr lang="en-US" dirty="0">
                <a:hlinkClick r:id="rId4"/>
              </a:rPr>
              <a:t>http://www.systemarchitect.tech/index.php/tutorials/</a:t>
            </a:r>
            <a:endParaRPr lang="en-US" dirty="0"/>
          </a:p>
          <a:p>
            <a:pPr lvl="1"/>
            <a:r>
              <a:rPr lang="en-US" dirty="0">
                <a:hlinkClick r:id="rId5"/>
              </a:rPr>
              <a:t>https://github.com/opensocsysarch/CoreGenTutorials</a:t>
            </a:r>
            <a:endParaRPr lang="en-US" dirty="0"/>
          </a:p>
          <a:p>
            <a:pPr marL="457200" lvl="1" indent="0">
              <a:buNone/>
            </a:pPr>
            <a:endParaRPr lang="en-US" dirty="0"/>
          </a:p>
          <a:p>
            <a:pPr marL="457200" lvl="1" indent="0">
              <a:buNone/>
            </a:pP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5418FB87-5039-CC4A-9F56-88AA2375707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477778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0769-97F0-2745-928F-F2E4EC3FE10A}"/>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B86AEA14-6A08-8B41-BEA6-1A8F4E954EFF}"/>
              </a:ext>
            </a:extLst>
          </p:cNvPr>
          <p:cNvSpPr>
            <a:spLocks noGrp="1"/>
          </p:cNvSpPr>
          <p:nvPr>
            <p:ph idx="1"/>
          </p:nvPr>
        </p:nvSpPr>
        <p:spPr/>
        <p:txBody>
          <a:bodyPr>
            <a:normAutofit fontScale="85000" lnSpcReduction="20000"/>
          </a:bodyPr>
          <a:lstStyle/>
          <a:p>
            <a:r>
              <a:rPr lang="en-US" dirty="0"/>
              <a:t>Main source code hosted on </a:t>
            </a:r>
            <a:r>
              <a:rPr lang="en-US" dirty="0" err="1"/>
              <a:t>Github</a:t>
            </a:r>
            <a:r>
              <a:rPr lang="en-US" dirty="0"/>
              <a:t>:</a:t>
            </a:r>
          </a:p>
          <a:p>
            <a:pPr lvl="1"/>
            <a:r>
              <a:rPr lang="en-US" dirty="0">
                <a:hlinkClick r:id="rId2"/>
              </a:rPr>
              <a:t>https://github.com/opensocsysarch</a:t>
            </a:r>
            <a:endParaRPr lang="en-US" dirty="0"/>
          </a:p>
          <a:p>
            <a:endParaRPr lang="en-US" dirty="0"/>
          </a:p>
          <a:p>
            <a:r>
              <a:rPr lang="en-US" dirty="0" err="1"/>
              <a:t>CoreGen</a:t>
            </a:r>
            <a:r>
              <a:rPr lang="en-US" dirty="0"/>
              <a:t> Infrastructure</a:t>
            </a:r>
          </a:p>
          <a:p>
            <a:pPr lvl="1"/>
            <a:r>
              <a:rPr lang="en-US" dirty="0">
                <a:hlinkClick r:id="rId3"/>
              </a:rPr>
              <a:t>https://github.com/opensocsysarch/CoreGen</a:t>
            </a:r>
            <a:endParaRPr lang="en-US" dirty="0"/>
          </a:p>
          <a:p>
            <a:r>
              <a:rPr lang="en-US" dirty="0" err="1"/>
              <a:t>CoreGenPortal</a:t>
            </a:r>
            <a:r>
              <a:rPr lang="en-US" dirty="0"/>
              <a:t> GUI</a:t>
            </a:r>
          </a:p>
          <a:p>
            <a:pPr lvl="1"/>
            <a:r>
              <a:rPr lang="en-US" dirty="0">
                <a:hlinkClick r:id="rId4"/>
              </a:rPr>
              <a:t>https://github.com/opensocsysarch/CoreGenPortal</a:t>
            </a:r>
            <a:endParaRPr lang="en-US" dirty="0"/>
          </a:p>
          <a:p>
            <a:r>
              <a:rPr lang="en-US" dirty="0" err="1"/>
              <a:t>CoreGen</a:t>
            </a:r>
            <a:r>
              <a:rPr lang="en-US" dirty="0"/>
              <a:t> IR Spec</a:t>
            </a:r>
          </a:p>
          <a:p>
            <a:pPr lvl="1"/>
            <a:r>
              <a:rPr lang="en-US" dirty="0">
                <a:hlinkClick r:id="rId5"/>
              </a:rPr>
              <a:t>https://github.com/opensocsysarch/CoreGenIRSpec</a:t>
            </a:r>
            <a:endParaRPr lang="en-US" dirty="0"/>
          </a:p>
          <a:p>
            <a:r>
              <a:rPr lang="en-US" dirty="0" err="1"/>
              <a:t>StoneCutter</a:t>
            </a:r>
            <a:r>
              <a:rPr lang="en-US" dirty="0"/>
              <a:t> Language Spec</a:t>
            </a:r>
          </a:p>
          <a:p>
            <a:pPr lvl="1"/>
            <a:r>
              <a:rPr lang="en-US" dirty="0">
                <a:hlinkClick r:id="rId6"/>
              </a:rPr>
              <a:t>https://github.com/opensysarch/StoneCutterLanguageSpec</a:t>
            </a:r>
            <a:endParaRPr lang="en-US" dirty="0"/>
          </a:p>
          <a:p>
            <a:r>
              <a:rPr lang="en-US" dirty="0"/>
              <a:t>System Architect Weekly Development Releases</a:t>
            </a:r>
          </a:p>
          <a:p>
            <a:pPr lvl="1"/>
            <a:r>
              <a:rPr lang="en-US" dirty="0">
                <a:hlinkClick r:id="rId7"/>
              </a:rPr>
              <a:t>https://github.com/opensocsysarch/SystemArchitectRelease</a:t>
            </a:r>
            <a:endParaRPr lang="en-US" dirty="0"/>
          </a:p>
        </p:txBody>
      </p:sp>
      <p:sp>
        <p:nvSpPr>
          <p:cNvPr id="4" name="Footer Placeholder 3">
            <a:extLst>
              <a:ext uri="{FF2B5EF4-FFF2-40B4-BE49-F238E27FC236}">
                <a16:creationId xmlns:a16="http://schemas.microsoft.com/office/drawing/2014/main" id="{4B0B9653-E78F-5542-8508-8D38C40E5ACF}"/>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37638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Infrastructure</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a:t>Users craft </a:t>
            </a:r>
            <a:r>
              <a:rPr lang="en-US" dirty="0" err="1"/>
              <a:t>StoneCutter</a:t>
            </a:r>
            <a:r>
              <a:rPr lang="en-US" dirty="0"/>
              <a:t> implementation files that represent their instructions</a:t>
            </a:r>
          </a:p>
          <a:p>
            <a:pPr lvl="1"/>
            <a:r>
              <a:rPr lang="en-US" dirty="0"/>
              <a:t>Each instruction implementation is a “function” with inputs and outputs</a:t>
            </a:r>
          </a:p>
          <a:p>
            <a:r>
              <a:rPr lang="en-US" dirty="0" err="1"/>
              <a:t>StoneCutter</a:t>
            </a:r>
            <a:r>
              <a:rPr lang="en-US" dirty="0"/>
              <a:t> implementation files are compiled via the </a:t>
            </a:r>
            <a:r>
              <a:rPr lang="en-US" dirty="0" err="1"/>
              <a:t>StoneCutter</a:t>
            </a:r>
            <a:r>
              <a:rPr lang="en-US" dirty="0"/>
              <a:t> compiler (</a:t>
            </a:r>
            <a:r>
              <a:rPr lang="en-US" i="1" dirty="0" err="1"/>
              <a:t>sccomp</a:t>
            </a:r>
            <a:r>
              <a:rPr lang="en-US" dirty="0"/>
              <a:t>)</a:t>
            </a:r>
          </a:p>
          <a:p>
            <a:r>
              <a:rPr lang="en-US" dirty="0" err="1"/>
              <a:t>StoneCutter</a:t>
            </a:r>
            <a:r>
              <a:rPr lang="en-US" dirty="0"/>
              <a:t> compiler is based upon LLVM</a:t>
            </a:r>
          </a:p>
          <a:p>
            <a:pPr lvl="1"/>
            <a:r>
              <a:rPr lang="en-US" dirty="0"/>
              <a:t>Custom language frontend &amp; custom code generator</a:t>
            </a:r>
          </a:p>
          <a:p>
            <a:r>
              <a:rPr lang="en-US" dirty="0"/>
              <a:t>Compiler utilizes mixture of traditional LLVM optimization passes and custom language passes</a:t>
            </a:r>
          </a:p>
          <a:p>
            <a:pPr lvl="1"/>
            <a:r>
              <a:rPr lang="en-US" dirty="0"/>
              <a:t>We encapsulate circuit-specific logic in our custom passes</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7303921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A3D5-86A8-3142-97A2-C58F00BA4B0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169FDAAA-4885-6A45-BD11-4180A1F5C178}"/>
              </a:ext>
            </a:extLst>
          </p:cNvPr>
          <p:cNvSpPr>
            <a:spLocks noGrp="1"/>
          </p:cNvSpPr>
          <p:nvPr>
            <p:ph idx="1"/>
          </p:nvPr>
        </p:nvSpPr>
        <p:spPr/>
        <p:txBody>
          <a:bodyPr/>
          <a:lstStyle/>
          <a:p>
            <a:r>
              <a:rPr lang="en-US" dirty="0"/>
              <a:t>Issues should be submitted through the respective </a:t>
            </a:r>
            <a:r>
              <a:rPr lang="en-US" dirty="0" err="1"/>
              <a:t>Github</a:t>
            </a:r>
            <a:r>
              <a:rPr lang="en-US" dirty="0"/>
              <a:t> issues pages (see source code links)</a:t>
            </a:r>
          </a:p>
          <a:p>
            <a:endParaRPr lang="en-US" dirty="0"/>
          </a:p>
          <a:p>
            <a:r>
              <a:rPr lang="en-US" dirty="0"/>
              <a:t>Mailing Lists:</a:t>
            </a:r>
          </a:p>
          <a:p>
            <a:pPr lvl="1"/>
            <a:r>
              <a:rPr lang="en-US" dirty="0">
                <a:hlinkClick r:id="rId2"/>
              </a:rPr>
              <a:t>http://www.systemarchitect.tech/index.php/lists/</a:t>
            </a:r>
            <a:endParaRPr lang="en-US" dirty="0"/>
          </a:p>
          <a:p>
            <a:endParaRPr lang="en-US" dirty="0"/>
          </a:p>
          <a:p>
            <a:r>
              <a:rPr lang="en-US" dirty="0"/>
              <a:t>Direct developer contacts</a:t>
            </a:r>
          </a:p>
          <a:p>
            <a:pPr lvl="1"/>
            <a:r>
              <a:rPr lang="en-US" dirty="0"/>
              <a:t>John Leidel: </a:t>
            </a:r>
            <a:r>
              <a:rPr lang="en-US" dirty="0" err="1"/>
              <a:t>jleidel</a:t>
            </a:r>
            <a:r>
              <a:rPr lang="en-US" dirty="0"/>
              <a:t>&lt;at&gt;</a:t>
            </a:r>
            <a:r>
              <a:rPr lang="en-US" dirty="0" err="1"/>
              <a:t>tactcomplabs</a:t>
            </a:r>
            <a:r>
              <a:rPr lang="en-US" dirty="0"/>
              <a:t>&lt;dot&gt;com</a:t>
            </a:r>
          </a:p>
          <a:p>
            <a:pPr lvl="1"/>
            <a:r>
              <a:rPr lang="en-US" dirty="0"/>
              <a:t>Frank Conlon: </a:t>
            </a:r>
            <a:r>
              <a:rPr lang="en-US" dirty="0" err="1"/>
              <a:t>fconlon</a:t>
            </a:r>
            <a:r>
              <a:rPr lang="en-US" dirty="0"/>
              <a:t>&lt;at&gt;</a:t>
            </a:r>
            <a:r>
              <a:rPr lang="en-US" dirty="0" err="1"/>
              <a:t>tactcomplabs</a:t>
            </a:r>
            <a:r>
              <a:rPr lang="en-US" dirty="0"/>
              <a:t>&lt;dot&gt;com</a:t>
            </a:r>
          </a:p>
        </p:txBody>
      </p:sp>
      <p:sp>
        <p:nvSpPr>
          <p:cNvPr id="4" name="Footer Placeholder 3">
            <a:extLst>
              <a:ext uri="{FF2B5EF4-FFF2-40B4-BE49-F238E27FC236}">
                <a16:creationId xmlns:a16="http://schemas.microsoft.com/office/drawing/2014/main" id="{E81F6E9E-A760-FA42-BDFE-1396EC57529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8072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28F2-E0E5-1246-9132-2C4366C6CEF1}"/>
              </a:ext>
            </a:extLst>
          </p:cNvPr>
          <p:cNvSpPr>
            <a:spLocks noGrp="1"/>
          </p:cNvSpPr>
          <p:nvPr>
            <p:ph type="title"/>
          </p:nvPr>
        </p:nvSpPr>
        <p:spPr/>
        <p:txBody>
          <a:bodyPr/>
          <a:lstStyle/>
          <a:p>
            <a:r>
              <a:rPr lang="en-US" dirty="0" err="1"/>
              <a:t>StoneCutter</a:t>
            </a:r>
            <a:r>
              <a:rPr lang="en-US" dirty="0"/>
              <a:t> Infrastructure</a:t>
            </a:r>
          </a:p>
        </p:txBody>
      </p:sp>
      <p:sp>
        <p:nvSpPr>
          <p:cNvPr id="4" name="Footer Placeholder 3">
            <a:extLst>
              <a:ext uri="{FF2B5EF4-FFF2-40B4-BE49-F238E27FC236}">
                <a16:creationId xmlns:a16="http://schemas.microsoft.com/office/drawing/2014/main" id="{D5C1AA13-2D20-6840-8B33-32F4ECCF527F}"/>
              </a:ext>
            </a:extLst>
          </p:cNvPr>
          <p:cNvSpPr>
            <a:spLocks noGrp="1"/>
          </p:cNvSpPr>
          <p:nvPr>
            <p:ph type="ftr" sz="quarter" idx="11"/>
          </p:nvPr>
        </p:nvSpPr>
        <p:spPr/>
        <p:txBody>
          <a:bodyPr/>
          <a:lstStyle/>
          <a:p>
            <a:r>
              <a:rPr lang="en-US"/>
              <a:t>Tactical Computing Laboratories</a:t>
            </a:r>
            <a:endParaRPr lang="en-US" dirty="0"/>
          </a:p>
        </p:txBody>
      </p:sp>
      <p:grpSp>
        <p:nvGrpSpPr>
          <p:cNvPr id="59" name="Group 58">
            <a:extLst>
              <a:ext uri="{FF2B5EF4-FFF2-40B4-BE49-F238E27FC236}">
                <a16:creationId xmlns:a16="http://schemas.microsoft.com/office/drawing/2014/main" id="{6782ED95-3401-984E-A64E-9C6F4AB7E674}"/>
              </a:ext>
            </a:extLst>
          </p:cNvPr>
          <p:cNvGrpSpPr/>
          <p:nvPr/>
        </p:nvGrpSpPr>
        <p:grpSpPr>
          <a:xfrm>
            <a:off x="161411" y="1133623"/>
            <a:ext cx="10552973" cy="5191813"/>
            <a:chOff x="161411" y="1133623"/>
            <a:chExt cx="10552973" cy="5191813"/>
          </a:xfrm>
        </p:grpSpPr>
        <p:sp>
          <p:nvSpPr>
            <p:cNvPr id="57" name="Rectangle 56">
              <a:extLst>
                <a:ext uri="{FF2B5EF4-FFF2-40B4-BE49-F238E27FC236}">
                  <a16:creationId xmlns:a16="http://schemas.microsoft.com/office/drawing/2014/main" id="{E896B45F-DCBA-3149-A342-410A87D28234}"/>
                </a:ext>
              </a:extLst>
            </p:cNvPr>
            <p:cNvSpPr/>
            <p:nvPr/>
          </p:nvSpPr>
          <p:spPr>
            <a:xfrm>
              <a:off x="7137235" y="1133623"/>
              <a:ext cx="1736859" cy="3816946"/>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29221F6-CA1E-7C4D-84A0-40949B86BE7C}"/>
                </a:ext>
              </a:extLst>
            </p:cNvPr>
            <p:cNvSpPr/>
            <p:nvPr/>
          </p:nvSpPr>
          <p:spPr>
            <a:xfrm>
              <a:off x="2173091" y="3867289"/>
              <a:ext cx="1216152"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CCEB5C5-B78C-6946-833A-0BA2C5EF9BBE}"/>
                </a:ext>
              </a:extLst>
            </p:cNvPr>
            <p:cNvSpPr/>
            <p:nvPr/>
          </p:nvSpPr>
          <p:spPr>
            <a:xfrm>
              <a:off x="1246437" y="2738230"/>
              <a:ext cx="1357616" cy="3210339"/>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err="1"/>
                <a:t>StoneCutter</a:t>
              </a:r>
              <a:r>
                <a:rPr lang="en-US" dirty="0"/>
                <a:t> Instruction Definitions</a:t>
              </a:r>
            </a:p>
          </p:txBody>
        </p:sp>
        <p:sp>
          <p:nvSpPr>
            <p:cNvPr id="7" name="Rectangle 6">
              <a:extLst>
                <a:ext uri="{FF2B5EF4-FFF2-40B4-BE49-F238E27FC236}">
                  <a16:creationId xmlns:a16="http://schemas.microsoft.com/office/drawing/2014/main" id="{B029E516-AFC0-904F-8388-38D255817C7C}"/>
                </a:ext>
              </a:extLst>
            </p:cNvPr>
            <p:cNvSpPr/>
            <p:nvPr/>
          </p:nvSpPr>
          <p:spPr>
            <a:xfrm>
              <a:off x="161411" y="3629813"/>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Instruction Formats</a:t>
              </a:r>
            </a:p>
          </p:txBody>
        </p:sp>
        <p:sp>
          <p:nvSpPr>
            <p:cNvPr id="8" name="Rectangle 7">
              <a:extLst>
                <a:ext uri="{FF2B5EF4-FFF2-40B4-BE49-F238E27FC236}">
                  <a16:creationId xmlns:a16="http://schemas.microsoft.com/office/drawing/2014/main" id="{57D33E69-F049-ED43-ADCC-2FEF7E3A1E12}"/>
                </a:ext>
              </a:extLst>
            </p:cNvPr>
            <p:cNvSpPr/>
            <p:nvPr/>
          </p:nvSpPr>
          <p:spPr>
            <a:xfrm>
              <a:off x="161411" y="4675672"/>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Register Files</a:t>
              </a:r>
            </a:p>
          </p:txBody>
        </p:sp>
        <p:sp>
          <p:nvSpPr>
            <p:cNvPr id="13" name="Rectangle 12">
              <a:extLst>
                <a:ext uri="{FF2B5EF4-FFF2-40B4-BE49-F238E27FC236}">
                  <a16:creationId xmlns:a16="http://schemas.microsoft.com/office/drawing/2014/main" id="{E6A708EA-AA68-2242-95AD-D9E4347F2612}"/>
                </a:ext>
              </a:extLst>
            </p:cNvPr>
            <p:cNvSpPr/>
            <p:nvPr/>
          </p:nvSpPr>
          <p:spPr>
            <a:xfrm>
              <a:off x="3389244"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SCCOMP</a:t>
              </a:r>
            </a:p>
            <a:p>
              <a:pPr algn="ctr"/>
              <a:r>
                <a:rPr lang="en-US" dirty="0"/>
                <a:t>Command Line Interface</a:t>
              </a:r>
            </a:p>
          </p:txBody>
        </p:sp>
        <p:sp>
          <p:nvSpPr>
            <p:cNvPr id="14" name="Rectangle 13">
              <a:extLst>
                <a:ext uri="{FF2B5EF4-FFF2-40B4-BE49-F238E27FC236}">
                  <a16:creationId xmlns:a16="http://schemas.microsoft.com/office/drawing/2014/main" id="{55FA9964-B519-A44A-AA23-B7CFB557FE1F}"/>
                </a:ext>
              </a:extLst>
            </p:cNvPr>
            <p:cNvSpPr/>
            <p:nvPr/>
          </p:nvSpPr>
          <p:spPr>
            <a:xfrm>
              <a:off x="5305839"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Language Parser</a:t>
              </a:r>
            </a:p>
          </p:txBody>
        </p:sp>
        <p:sp>
          <p:nvSpPr>
            <p:cNvPr id="18" name="Rectangle 17">
              <a:extLst>
                <a:ext uri="{FF2B5EF4-FFF2-40B4-BE49-F238E27FC236}">
                  <a16:creationId xmlns:a16="http://schemas.microsoft.com/office/drawing/2014/main" id="{0E1EF879-7E12-6748-8A20-18634A5423EF}"/>
                </a:ext>
              </a:extLst>
            </p:cNvPr>
            <p:cNvSpPr/>
            <p:nvPr/>
          </p:nvSpPr>
          <p:spPr>
            <a:xfrm>
              <a:off x="7222437" y="2032323"/>
              <a:ext cx="1580322" cy="976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LLVM IR</a:t>
              </a:r>
            </a:p>
          </p:txBody>
        </p:sp>
        <p:sp>
          <p:nvSpPr>
            <p:cNvPr id="19" name="Rectangle 18">
              <a:extLst>
                <a:ext uri="{FF2B5EF4-FFF2-40B4-BE49-F238E27FC236}">
                  <a16:creationId xmlns:a16="http://schemas.microsoft.com/office/drawing/2014/main" id="{D6E2FCFA-5E62-3A48-BA1D-7ACA2C237043}"/>
                </a:ext>
              </a:extLst>
            </p:cNvPr>
            <p:cNvSpPr/>
            <p:nvPr/>
          </p:nvSpPr>
          <p:spPr>
            <a:xfrm>
              <a:off x="7222437" y="3578695"/>
              <a:ext cx="1580322" cy="12021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Traditional LLVM Optimization Passes</a:t>
              </a:r>
            </a:p>
          </p:txBody>
        </p:sp>
        <p:cxnSp>
          <p:nvCxnSpPr>
            <p:cNvPr id="23" name="Straight Arrow Connector 22">
              <a:extLst>
                <a:ext uri="{FF2B5EF4-FFF2-40B4-BE49-F238E27FC236}">
                  <a16:creationId xmlns:a16="http://schemas.microsoft.com/office/drawing/2014/main" id="{6B514170-FD6D-8148-9533-EC29FC4D76B4}"/>
                </a:ext>
              </a:extLst>
            </p:cNvPr>
            <p:cNvCxnSpPr>
              <a:stCxn id="13" idx="3"/>
              <a:endCxn id="14" idx="1"/>
            </p:cNvCxnSpPr>
            <p:nvPr/>
          </p:nvCxnSpPr>
          <p:spPr>
            <a:xfrm>
              <a:off x="4969566" y="4343399"/>
              <a:ext cx="3362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B91C249-5C1B-A843-966B-7E1DF9645321}"/>
                </a:ext>
              </a:extLst>
            </p:cNvPr>
            <p:cNvCxnSpPr>
              <a:cxnSpLocks/>
              <a:stCxn id="14" idx="3"/>
              <a:endCxn id="18" idx="1"/>
            </p:cNvCxnSpPr>
            <p:nvPr/>
          </p:nvCxnSpPr>
          <p:spPr>
            <a:xfrm flipV="1">
              <a:off x="6886161" y="2520625"/>
              <a:ext cx="336276" cy="182277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9C7F78-714D-4B45-87C7-1B32E2FFE1AC}"/>
                </a:ext>
              </a:extLst>
            </p:cNvPr>
            <p:cNvCxnSpPr>
              <a:cxnSpLocks/>
              <a:stCxn id="18" idx="2"/>
              <a:endCxn id="19" idx="0"/>
            </p:cNvCxnSpPr>
            <p:nvPr/>
          </p:nvCxnSpPr>
          <p:spPr>
            <a:xfrm>
              <a:off x="8012598" y="3008926"/>
              <a:ext cx="0" cy="569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704F21-608F-A84C-982F-3E96C62EFB0E}"/>
                </a:ext>
              </a:extLst>
            </p:cNvPr>
            <p:cNvSpPr/>
            <p:nvPr/>
          </p:nvSpPr>
          <p:spPr>
            <a:xfrm>
              <a:off x="9134062" y="3578695"/>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Custom Optimization Passes</a:t>
              </a:r>
            </a:p>
          </p:txBody>
        </p:sp>
        <p:sp>
          <p:nvSpPr>
            <p:cNvPr id="34" name="Rectangle 33">
              <a:extLst>
                <a:ext uri="{FF2B5EF4-FFF2-40B4-BE49-F238E27FC236}">
                  <a16:creationId xmlns:a16="http://schemas.microsoft.com/office/drawing/2014/main" id="{9D5EE0F3-48EC-7148-974F-B5D4393B411B}"/>
                </a:ext>
              </a:extLst>
            </p:cNvPr>
            <p:cNvSpPr/>
            <p:nvPr/>
          </p:nvSpPr>
          <p:spPr>
            <a:xfrm>
              <a:off x="9134061" y="2034071"/>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Safety Optimization Passes</a:t>
              </a:r>
            </a:p>
          </p:txBody>
        </p:sp>
        <p:cxnSp>
          <p:nvCxnSpPr>
            <p:cNvPr id="35" name="Elbow Connector 34">
              <a:extLst>
                <a:ext uri="{FF2B5EF4-FFF2-40B4-BE49-F238E27FC236}">
                  <a16:creationId xmlns:a16="http://schemas.microsoft.com/office/drawing/2014/main" id="{CB59EAFE-0FB1-C243-893F-E6D1D4D3620D}"/>
                </a:ext>
              </a:extLst>
            </p:cNvPr>
            <p:cNvCxnSpPr>
              <a:cxnSpLocks/>
              <a:stCxn id="19" idx="3"/>
              <a:endCxn id="34" idx="1"/>
            </p:cNvCxnSpPr>
            <p:nvPr/>
          </p:nvCxnSpPr>
          <p:spPr>
            <a:xfrm flipV="1">
              <a:off x="8802759" y="2635130"/>
              <a:ext cx="331302" cy="154462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C464B8-F1CA-0245-8AD2-7E8140E8797D}"/>
                </a:ext>
              </a:extLst>
            </p:cNvPr>
            <p:cNvCxnSpPr>
              <a:cxnSpLocks/>
              <a:stCxn id="34" idx="2"/>
              <a:endCxn id="33" idx="0"/>
            </p:cNvCxnSpPr>
            <p:nvPr/>
          </p:nvCxnSpPr>
          <p:spPr>
            <a:xfrm>
              <a:off x="9924222" y="3236188"/>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104CD0B-7852-7340-8F9E-F3C304A37A98}"/>
                </a:ext>
              </a:extLst>
            </p:cNvPr>
            <p:cNvSpPr/>
            <p:nvPr/>
          </p:nvSpPr>
          <p:spPr>
            <a:xfrm>
              <a:off x="9134061" y="5123319"/>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Chisel Code Generator</a:t>
              </a:r>
            </a:p>
          </p:txBody>
        </p:sp>
        <p:cxnSp>
          <p:nvCxnSpPr>
            <p:cNvPr id="42" name="Straight Arrow Connector 41">
              <a:extLst>
                <a:ext uri="{FF2B5EF4-FFF2-40B4-BE49-F238E27FC236}">
                  <a16:creationId xmlns:a16="http://schemas.microsoft.com/office/drawing/2014/main" id="{C0D7E918-92F8-2B43-BC59-40C5115B52DA}"/>
                </a:ext>
              </a:extLst>
            </p:cNvPr>
            <p:cNvCxnSpPr>
              <a:cxnSpLocks/>
              <a:stCxn id="33" idx="2"/>
              <a:endCxn id="41" idx="0"/>
            </p:cNvCxnSpPr>
            <p:nvPr/>
          </p:nvCxnSpPr>
          <p:spPr>
            <a:xfrm flipH="1">
              <a:off x="9924222" y="4780812"/>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E3814AB-822E-E241-99A8-5298523AFFC7}"/>
                </a:ext>
              </a:extLst>
            </p:cNvPr>
            <p:cNvGrpSpPr/>
            <p:nvPr/>
          </p:nvGrpSpPr>
          <p:grpSpPr>
            <a:xfrm>
              <a:off x="6416536" y="5416893"/>
              <a:ext cx="1736864" cy="608887"/>
              <a:chOff x="6530009" y="4474858"/>
              <a:chExt cx="1736864" cy="608887"/>
            </a:xfrm>
          </p:grpSpPr>
          <p:sp>
            <p:nvSpPr>
              <p:cNvPr id="46" name="Rectangle 45">
                <a:extLst>
                  <a:ext uri="{FF2B5EF4-FFF2-40B4-BE49-F238E27FC236}">
                    <a16:creationId xmlns:a16="http://schemas.microsoft.com/office/drawing/2014/main" id="{846EA3E5-5F72-6548-815F-9F90D8051744}"/>
                  </a:ext>
                </a:extLst>
              </p:cNvPr>
              <p:cNvSpPr/>
              <p:nvPr/>
            </p:nvSpPr>
            <p:spPr>
              <a:xfrm>
                <a:off x="6530009" y="4474858"/>
                <a:ext cx="1736864" cy="608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6107508B-A116-3A44-A662-4AED8F90AB37}"/>
                  </a:ext>
                </a:extLst>
              </p:cNvPr>
              <p:cNvPicPr>
                <a:picLocks noChangeAspect="1"/>
              </p:cNvPicPr>
              <p:nvPr/>
            </p:nvPicPr>
            <p:blipFill>
              <a:blip r:embed="rId2"/>
              <a:stretch>
                <a:fillRect/>
              </a:stretch>
            </p:blipFill>
            <p:spPr>
              <a:xfrm>
                <a:off x="6608280" y="4673946"/>
                <a:ext cx="1580322" cy="210709"/>
              </a:xfrm>
              <a:prstGeom prst="rect">
                <a:avLst/>
              </a:prstGeom>
            </p:spPr>
          </p:pic>
        </p:grpSp>
        <p:cxnSp>
          <p:nvCxnSpPr>
            <p:cNvPr id="49" name="Straight Arrow Connector 48">
              <a:extLst>
                <a:ext uri="{FF2B5EF4-FFF2-40B4-BE49-F238E27FC236}">
                  <a16:creationId xmlns:a16="http://schemas.microsoft.com/office/drawing/2014/main" id="{55E58EC6-DBAA-C545-8C4F-325332A69A22}"/>
                </a:ext>
              </a:extLst>
            </p:cNvPr>
            <p:cNvCxnSpPr>
              <a:cxnSpLocks/>
              <a:stCxn id="41" idx="1"/>
              <a:endCxn id="46" idx="3"/>
            </p:cNvCxnSpPr>
            <p:nvPr/>
          </p:nvCxnSpPr>
          <p:spPr>
            <a:xfrm flipH="1" flipV="1">
              <a:off x="8153400" y="5721337"/>
              <a:ext cx="980661" cy="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AE2797EB-E658-1A4E-9DF5-33E7DF2B3368}"/>
              </a:ext>
            </a:extLst>
          </p:cNvPr>
          <p:cNvPicPr>
            <a:picLocks noChangeAspect="1"/>
          </p:cNvPicPr>
          <p:nvPr/>
        </p:nvPicPr>
        <p:blipFill>
          <a:blip r:embed="rId3"/>
          <a:stretch>
            <a:fillRect/>
          </a:stretch>
        </p:blipFill>
        <p:spPr>
          <a:xfrm>
            <a:off x="7463516" y="968091"/>
            <a:ext cx="1188921" cy="1188921"/>
          </a:xfrm>
          <a:prstGeom prst="rect">
            <a:avLst/>
          </a:prstGeom>
        </p:spPr>
      </p:pic>
    </p:spTree>
    <p:extLst>
      <p:ext uri="{BB962C8B-B14F-4D97-AF65-F5344CB8AC3E}">
        <p14:creationId xmlns:p14="http://schemas.microsoft.com/office/powerpoint/2010/main" val="3986393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23010</TotalTime>
  <Words>7098</Words>
  <Application>Microsoft Macintosh PowerPoint</Application>
  <PresentationFormat>Widescreen</PresentationFormat>
  <Paragraphs>1077</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Design Concepts with System Architect: Level 2</vt:lpstr>
      <vt:lpstr>Tutorial Series</vt:lpstr>
      <vt:lpstr>Overview</vt:lpstr>
      <vt:lpstr>StoneCutter Overview</vt:lpstr>
      <vt:lpstr>What is StoneCutter? </vt:lpstr>
      <vt:lpstr>What is StoneCutter NOT?</vt:lpstr>
      <vt:lpstr>System Architect Infrastructure</vt:lpstr>
      <vt:lpstr>StoneCutter Infrastructure</vt:lpstr>
      <vt:lpstr>StoneCutter Infrastructure</vt:lpstr>
      <vt:lpstr>Example LLVM Optimization Passes</vt:lpstr>
      <vt:lpstr>Example StoneCutter Safety Passes</vt:lpstr>
      <vt:lpstr>Example StoneCutter Optimization Passes</vt:lpstr>
      <vt:lpstr>StoneCutter Language Specification</vt:lpstr>
      <vt:lpstr>StoneCutter Tool Infrastructure</vt:lpstr>
      <vt:lpstr>StoneCutter Tool/API Infrastructure</vt:lpstr>
      <vt:lpstr>Graphical Interface: CoreGenPortal</vt:lpstr>
      <vt:lpstr>Command Line Interface: sccomp</vt:lpstr>
      <vt:lpstr>SCCOMP Info Options</vt:lpstr>
      <vt:lpstr>SCCOMP Execution Options</vt:lpstr>
      <vt:lpstr>SCCOMP Execution Options cont.</vt:lpstr>
      <vt:lpstr>SCCOMP Optimization Options</vt:lpstr>
      <vt:lpstr>SCCOMP Optimization Options cont.</vt:lpstr>
      <vt:lpstr>Intro to StoneCutter Syntax</vt:lpstr>
      <vt:lpstr>StoneCutter Syntax</vt:lpstr>
      <vt:lpstr>StoneCutter Syntax cont.</vt:lpstr>
      <vt:lpstr>StoneCutter Syntax Notes</vt:lpstr>
      <vt:lpstr>StoneCutter Syntax: Comments</vt:lpstr>
      <vt:lpstr>StoneCutter Syntax: Datatypes</vt:lpstr>
      <vt:lpstr>StoneCutter Syntax: Instruction Format Definitions</vt:lpstr>
      <vt:lpstr>StoneCutter Syntax: Instruction Format Definitions cont.</vt:lpstr>
      <vt:lpstr>StoneCutter Syntax: Register Class Definitions</vt:lpstr>
      <vt:lpstr>StoneCutter Syntax: Register Class Definitions cont.</vt:lpstr>
      <vt:lpstr>StoneCutter Syntax: Instruction Prototypes</vt:lpstr>
      <vt:lpstr>StoneCutter Syntax: Instruction Prototypes cont.</vt:lpstr>
      <vt:lpstr>StoneCutter Syntax: Instruction Prototypes cont.</vt:lpstr>
      <vt:lpstr>StoneCutter Syntax: Instruction Prototypes cont.</vt:lpstr>
      <vt:lpstr>StoneCutter Syntax: Variable Definitions</vt:lpstr>
      <vt:lpstr>StoneCutter Syntax: Variable Definitions cont.</vt:lpstr>
      <vt:lpstr>StoneCutter Syntax: Variable Definitions cont.</vt:lpstr>
      <vt:lpstr>StoneCutter Syntax: Arithmetic Operations</vt:lpstr>
      <vt:lpstr>StoneCutter Syntax: Arithmetic Operations cont.</vt:lpstr>
      <vt:lpstr>StoneCutter Syntax: Arithmetic Operations cont.</vt:lpstr>
      <vt:lpstr>StoneCutter Syntax: Conditional Operations</vt:lpstr>
      <vt:lpstr>StoneCutter Syntax: Conditional Operations cont.</vt:lpstr>
      <vt:lpstr>StoneCutter Syntax: Loop Operations</vt:lpstr>
      <vt:lpstr>StoneCutter Syntax: For Loop Operations</vt:lpstr>
      <vt:lpstr>StoneCutter Syntax: While Loop Operations</vt:lpstr>
      <vt:lpstr>StoneCutter Syntax: Do-While Loop Operations</vt:lpstr>
      <vt:lpstr>StoneCutter Syntax: Intrinsic Functions</vt:lpstr>
      <vt:lpstr>StoneCutter Syntax: Intrinsic Functions cont.</vt:lpstr>
      <vt:lpstr>StoneCutter Syntax: Intrinsic Arguments</vt:lpstr>
      <vt:lpstr>Implementing a Basic RISC Device</vt:lpstr>
      <vt:lpstr>Tutorial Source</vt:lpstr>
      <vt:lpstr>Tutorial Assumptions</vt:lpstr>
      <vt:lpstr>BasicRISC Core</vt:lpstr>
      <vt:lpstr>CoreGen and StoneCutter</vt:lpstr>
      <vt:lpstr>BasicRISC ISA</vt:lpstr>
      <vt:lpstr>Directly Editing CoreGen Yaml IR</vt:lpstr>
      <vt:lpstr>Ten Design Steps for Level 2</vt:lpstr>
      <vt:lpstr>Step 1: Copy the basic project files</vt:lpstr>
      <vt:lpstr>Step 2: Update the project definition</vt:lpstr>
      <vt:lpstr>Step 3: Implement the arithmetic instructions</vt:lpstr>
      <vt:lpstr>Step 3: Implement the arithmetic instructions</vt:lpstr>
      <vt:lpstr>Step 3: Implement the arithmetic instructions cont.</vt:lpstr>
      <vt:lpstr>Step 3: Implement the arithmetic instructions cont.</vt:lpstr>
      <vt:lpstr>Step 4: Implement the comparison instructions</vt:lpstr>
      <vt:lpstr>Step 5: Implement the load/store instructions</vt:lpstr>
      <vt:lpstr>Step 6: Implement the logical NOT instruction</vt:lpstr>
      <vt:lpstr>Step 7: Implement the branch instructions</vt:lpstr>
      <vt:lpstr>Step 8: Implement the control instructions</vt:lpstr>
      <vt:lpstr>Step 9: Compile the StoneCutter source</vt:lpstr>
      <vt:lpstr>Step 9: Compile the StoneCutter source cont.</vt:lpstr>
      <vt:lpstr>Step 9: Compile the StoneCutter source cont.</vt:lpstr>
      <vt:lpstr>Step 9: Compile the StoneCutter source cont.</vt:lpstr>
      <vt:lpstr>Step 9: Compile the StoneCutter source cont.</vt:lpstr>
      <vt:lpstr>Step 9: Compile the StoneCutter source cont.</vt:lpstr>
      <vt:lpstr>References</vt:lpstr>
      <vt:lpstr>Web Links</vt:lpstr>
      <vt:lpstr>Source Code</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 with System Architect</dc:title>
  <dc:creator>Leidel, John</dc:creator>
  <cp:lastModifiedBy>Leidel, John</cp:lastModifiedBy>
  <cp:revision>895</cp:revision>
  <cp:lastPrinted>2018-12-07T18:49:13Z</cp:lastPrinted>
  <dcterms:created xsi:type="dcterms:W3CDTF">2018-11-29T12:10:24Z</dcterms:created>
  <dcterms:modified xsi:type="dcterms:W3CDTF">2019-03-20T00:07:49Z</dcterms:modified>
</cp:coreProperties>
</file>